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0" r:id="rId2"/>
    <p:sldId id="267" r:id="rId3"/>
    <p:sldId id="750" r:id="rId4"/>
    <p:sldId id="330" r:id="rId5"/>
    <p:sldId id="274" r:id="rId6"/>
    <p:sldId id="751" r:id="rId7"/>
    <p:sldId id="276" r:id="rId8"/>
    <p:sldId id="338" r:id="rId9"/>
    <p:sldId id="410" r:id="rId10"/>
    <p:sldId id="411" r:id="rId11"/>
    <p:sldId id="770" r:id="rId12"/>
    <p:sldId id="772" r:id="rId13"/>
    <p:sldId id="771" r:id="rId14"/>
    <p:sldId id="767" r:id="rId15"/>
    <p:sldId id="753" r:id="rId16"/>
    <p:sldId id="766" r:id="rId17"/>
    <p:sldId id="768" r:id="rId18"/>
    <p:sldId id="773" r:id="rId19"/>
    <p:sldId id="774" r:id="rId20"/>
    <p:sldId id="764" r:id="rId21"/>
    <p:sldId id="752" r:id="rId22"/>
    <p:sldId id="409" r:id="rId23"/>
    <p:sldId id="775" r:id="rId24"/>
    <p:sldId id="776" r:id="rId25"/>
    <p:sldId id="777" r:id="rId26"/>
    <p:sldId id="778" r:id="rId27"/>
    <p:sldId id="779" r:id="rId28"/>
    <p:sldId id="780" r:id="rId29"/>
    <p:sldId id="781" r:id="rId30"/>
    <p:sldId id="7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14FC6-618A-47B5-9497-21518A50353E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429DC-F929-41B3-B7B3-5784C1FBF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GenBank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0F7CC-E99A-9B4E-A466-3BF0E5F478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66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138917"/>
            <a:ext cx="12192000" cy="258016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88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9" y="450802"/>
            <a:ext cx="2808212" cy="160659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4320" y="450803"/>
            <a:ext cx="7498080" cy="54181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309" y="2042160"/>
            <a:ext cx="2808212" cy="3826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9" y="6239208"/>
            <a:ext cx="7694570" cy="271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5027" y="6236208"/>
            <a:ext cx="179070" cy="2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8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ledgem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707" cy="121748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62195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59582" y="1657427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8891" y="1657426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15400" y="1662193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987291" y="365125"/>
            <a:ext cx="5366509" cy="1217613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 dirty="0"/>
              <a:t>This research was supported by the Intramural Research Program of the NIH, National Library of Medicine.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21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DEA6-776B-4C49-B69C-367983EE3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DFF8A-22FA-4E3F-BA5B-D6AB355A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C3DFF-2C44-4C05-88D0-038AFC9B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EF9D2-0918-42DC-8C89-CD013CB66819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A6774-BA77-446E-BDF4-16C5DF03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B1B8F-68AA-4F0D-B1E3-03A3E90A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CDAC-52AE-4D55-A052-EB4B58830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00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C46CD-C43A-46D6-94C5-5407A1FD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39C8-F9D2-4631-B0B6-D9978DA27D3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C5C4-364C-4B65-8885-F82C84AC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717F1-FB93-41C1-80BB-5C140B33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19B81-3481-41F9-9BEC-BCF74C84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12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Plain">
  <p:cSld name="1_Content - Plain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920875"/>
            <a:ext cx="10515600" cy="393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886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2222339"/>
            <a:ext cx="12192000" cy="243068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072640"/>
            <a:ext cx="12192000" cy="28956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879804"/>
            <a:ext cx="4964035" cy="6720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</p:spTree>
    <p:extLst>
      <p:ext uri="{BB962C8B-B14F-4D97-AF65-F5344CB8AC3E}">
        <p14:creationId xmlns:p14="http://schemas.microsoft.com/office/powerpoint/2010/main" val="59933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10515600" cy="39306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8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Blu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88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8" y="6236208"/>
            <a:ext cx="10512551" cy="3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8" y="3802335"/>
            <a:ext cx="1051560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1959429"/>
            <a:ext cx="10515600" cy="18427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ur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169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Penta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74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74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igh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627812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6278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627812" cy="34232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8640" y="1681163"/>
            <a:ext cx="318674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68640" y="2505075"/>
            <a:ext cx="3186748" cy="3423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425" y="6236208"/>
            <a:ext cx="189739" cy="2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Abadi" panose="020B0604020104020204" pitchFamily="34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iosample/?term=antibiogram%5bfilter%5d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1013374" cy="111998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badi" panose="020B0604020104020204" pitchFamily="34" charset="0"/>
              </a:rPr>
              <a:t>ASM NGS Pre Conference NCBI Workshop</a:t>
            </a:r>
            <a:br>
              <a:rPr lang="en-US">
                <a:latin typeface="Abadi" panose="020B0604020104020204" pitchFamily="34" charset="0"/>
              </a:rPr>
            </a:br>
            <a:r>
              <a:rPr lang="en-US">
                <a:latin typeface="Abadi" panose="020B0604020104020204" pitchFamily="34" charset="0"/>
              </a:rPr>
              <a:t>Background Information - Part 4: Pathogen Detection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4058393"/>
            <a:ext cx="10515600" cy="533400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Hosted by NCBI Pathogen Detection Team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D14-2DF0-4E7C-94E9-BBF64AE9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43230"/>
            <a:ext cx="10652166" cy="56961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2699B-3CD5-49A2-93D0-D8C021B48513}"/>
              </a:ext>
            </a:extLst>
          </p:cNvPr>
          <p:cNvSpPr/>
          <p:nvPr/>
        </p:nvSpPr>
        <p:spPr>
          <a:xfrm>
            <a:off x="3973463" y="623097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https://www.ncbi.nlm.nih.gov/pathogens/</a:t>
            </a:r>
          </a:p>
        </p:txBody>
      </p:sp>
    </p:spTree>
    <p:extLst>
      <p:ext uri="{BB962C8B-B14F-4D97-AF65-F5344CB8AC3E}">
        <p14:creationId xmlns:p14="http://schemas.microsoft.com/office/powerpoint/2010/main" val="54741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92BCF918-2F8B-4B68-A4F3-E4155A558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22" y="1267934"/>
            <a:ext cx="3211230" cy="528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sample_name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organism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strain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/isolate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subspecies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serovar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Category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attribute_package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1a)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Clinical/Host-associated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1a1)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specific_host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1a2)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isolation_source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1a3) host-disease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1b)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Environmental/Food/Other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1b1)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isolation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_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1b2)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food ontology*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1b3)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IFSAC category*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00"/>
              </a:highlight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187325" marR="0" lvl="0" indent="-1873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	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2533A8-9FD5-4CF5-A39D-76197D74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054" y="1239104"/>
            <a:ext cx="35052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collection_date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Geographic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6a)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geo_loc_name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6b)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lat_lon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collected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187325" marR="0" lvl="0" indent="-1873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	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440E874-4C6A-4138-A13C-69B05D4C8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802" y="1800184"/>
            <a:ext cx="1261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Where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8AF67F31-EAE3-4458-A57B-63C55985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802" y="1267934"/>
            <a:ext cx="11288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When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7C0C0A9C-BA7E-45FC-81C3-AB74F31E3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802" y="3433582"/>
            <a:ext cx="947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Who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AB9FDAEB-02AE-433B-9C57-5FCFA692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418" y="1267934"/>
            <a:ext cx="1117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What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703029-34EE-402D-8045-D4F49FC76102}"/>
              </a:ext>
            </a:extLst>
          </p:cNvPr>
          <p:cNvSpPr/>
          <p:nvPr/>
        </p:nvSpPr>
        <p:spPr>
          <a:xfrm>
            <a:off x="429476" y="1098047"/>
            <a:ext cx="3707474" cy="4421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E2392-61DA-4C8E-BD33-E6325C52FC2D}"/>
              </a:ext>
            </a:extLst>
          </p:cNvPr>
          <p:cNvSpPr/>
          <p:nvPr/>
        </p:nvSpPr>
        <p:spPr>
          <a:xfrm>
            <a:off x="4502274" y="1112958"/>
            <a:ext cx="3707473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23A51-CD2D-4019-A2B6-6791560D02BB}"/>
              </a:ext>
            </a:extLst>
          </p:cNvPr>
          <p:cNvSpPr/>
          <p:nvPr/>
        </p:nvSpPr>
        <p:spPr>
          <a:xfrm>
            <a:off x="4510210" y="1722558"/>
            <a:ext cx="3707474" cy="1652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0A42B-A324-47A1-8B3B-F6D1A714E982}"/>
              </a:ext>
            </a:extLst>
          </p:cNvPr>
          <p:cNvSpPr/>
          <p:nvPr/>
        </p:nvSpPr>
        <p:spPr>
          <a:xfrm>
            <a:off x="4503860" y="3375146"/>
            <a:ext cx="3707474" cy="1166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B4273F-8CED-43C1-A9C6-5CF7D8EC38A9}"/>
              </a:ext>
            </a:extLst>
          </p:cNvPr>
          <p:cNvSpPr txBox="1">
            <a:spLocks/>
          </p:cNvSpPr>
          <p:nvPr/>
        </p:nvSpPr>
        <p:spPr>
          <a:xfrm>
            <a:off x="429476" y="142610"/>
            <a:ext cx="9712313" cy="68284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NCBI Biosample – Pathogen Template for Metadata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BA4B6-F6A4-4874-B9E5-6EABB2A88F38}"/>
              </a:ext>
            </a:extLst>
          </p:cNvPr>
          <p:cNvSpPr/>
          <p:nvPr/>
        </p:nvSpPr>
        <p:spPr>
          <a:xfrm>
            <a:off x="3815148" y="6187505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https://www.ncbi.nlm.nih.gov/pathogens/submit-data/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D1D72-68D7-4FCA-BD16-F48BAA02BED2}"/>
              </a:ext>
            </a:extLst>
          </p:cNvPr>
          <p:cNvSpPr txBox="1"/>
          <p:nvPr/>
        </p:nvSpPr>
        <p:spPr>
          <a:xfrm>
            <a:off x="8846696" y="1043609"/>
            <a:ext cx="30749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FDA is working on a food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source ontology with outside experts*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specificity makes the data more valuable–this is the minimal 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can add optional, free-text fields of your choosing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0FCE9C-B4C4-4A5B-81D1-E3395CBAE5D8}"/>
              </a:ext>
            </a:extLst>
          </p:cNvPr>
          <p:cNvSpPr txBox="1"/>
          <p:nvPr/>
        </p:nvSpPr>
        <p:spPr>
          <a:xfrm>
            <a:off x="4502274" y="4869833"/>
            <a:ext cx="6795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minimal metadata pathogen template, used to define 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critical items would be needed to identify sources of contamination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from food or environment that would be causing clinical cases</a:t>
            </a:r>
          </a:p>
        </p:txBody>
      </p:sp>
    </p:spTree>
    <p:extLst>
      <p:ext uri="{BB962C8B-B14F-4D97-AF65-F5344CB8AC3E}">
        <p14:creationId xmlns:p14="http://schemas.microsoft.com/office/powerpoint/2010/main" val="346317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92BCF918-2F8B-4B68-A4F3-E4155A558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22" y="1267934"/>
            <a:ext cx="3211230" cy="528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sample_name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organism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strain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/isolate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subspecies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serovar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Category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attribute_package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1a)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Clinical/Host-associated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 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1a1)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specific_host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1a2)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isolation_source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1a3) host-disease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1b)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Environmental/Food/Other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1b1)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isolation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_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source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1b2) food ontology*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1b3) IFSAC category*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187325" marR="0" lvl="0" indent="-1873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		</a:t>
            </a:r>
            <a:endParaRPr kumimoji="0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AB9FDAEB-02AE-433B-9C57-5FCFA692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418" y="1267934"/>
            <a:ext cx="1117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What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703029-34EE-402D-8045-D4F49FC76102}"/>
              </a:ext>
            </a:extLst>
          </p:cNvPr>
          <p:cNvSpPr/>
          <p:nvPr/>
        </p:nvSpPr>
        <p:spPr>
          <a:xfrm>
            <a:off x="429476" y="1098047"/>
            <a:ext cx="3707474" cy="4421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B4273F-8CED-43C1-A9C6-5CF7D8EC38A9}"/>
              </a:ext>
            </a:extLst>
          </p:cNvPr>
          <p:cNvSpPr txBox="1">
            <a:spLocks/>
          </p:cNvSpPr>
          <p:nvPr/>
        </p:nvSpPr>
        <p:spPr>
          <a:xfrm>
            <a:off x="429476" y="142610"/>
            <a:ext cx="9712313" cy="68284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NCBI Biosample – Pathogen Template for Metadata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BA4B6-F6A4-4874-B9E5-6EABB2A88F38}"/>
              </a:ext>
            </a:extLst>
          </p:cNvPr>
          <p:cNvSpPr/>
          <p:nvPr/>
        </p:nvSpPr>
        <p:spPr>
          <a:xfrm>
            <a:off x="3815148" y="6187505"/>
            <a:ext cx="5503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haroni" panose="02010803020104030203" pitchFamily="2" charset="-79"/>
              </a:rPr>
              <a:t>https://www.ncbi.nlm.nih.gov/pathogens/submit-data/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DDF7F-1C0F-4492-9DA8-186FF064F076}"/>
              </a:ext>
            </a:extLst>
          </p:cNvPr>
          <p:cNvSpPr txBox="1"/>
          <p:nvPr/>
        </p:nvSpPr>
        <p:spPr>
          <a:xfrm>
            <a:off x="4384001" y="1059120"/>
            <a:ext cx="7415813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two categories are shortened as epi-type in the Isolates Browser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these are used to compute min-same and min-diff SNP distance values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(shortest distance between to isolates)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badi"/>
                <a:ea typeface="+mn-ea"/>
                <a:cs typeface="+mn-cs"/>
              </a:rPr>
              <a:t>min-same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clinical to clinical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food/environmental to food/environmental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00FF"/>
                </a:highlight>
                <a:uLnTx/>
                <a:uFillTx/>
                <a:latin typeface="Abadi"/>
                <a:ea typeface="+mn-ea"/>
                <a:cs typeface="+mn-cs"/>
              </a:rPr>
              <a:t>min-diff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clinical to food/environmental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shorter this distance is, the greater likelihood the food/environmental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 is contributing to clinical cases*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*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(all dependent on a full epidemiological and traceback analysis by experts)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4E9E35-E1EC-47F5-8A4D-F1230DF781EF}"/>
              </a:ext>
            </a:extLst>
          </p:cNvPr>
          <p:cNvCxnSpPr/>
          <p:nvPr/>
        </p:nvCxnSpPr>
        <p:spPr>
          <a:xfrm flipV="1">
            <a:off x="3129148" y="1383475"/>
            <a:ext cx="1300348" cy="16328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A2C20D-50EE-4EA5-A2E5-D49A816741FB}"/>
              </a:ext>
            </a:extLst>
          </p:cNvPr>
          <p:cNvCxnSpPr/>
          <p:nvPr/>
        </p:nvCxnSpPr>
        <p:spPr>
          <a:xfrm flipV="1">
            <a:off x="3336966" y="1383475"/>
            <a:ext cx="1092530" cy="29569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1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E0A9A-30C1-42A3-A95A-FD2472E7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94" y="128588"/>
            <a:ext cx="10812483" cy="3014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9DF7F-45A0-4481-B904-F600FF10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29" y="2078182"/>
            <a:ext cx="4121168" cy="40910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CCE14-E5DD-4C12-9D4C-A2714F4F7141}"/>
              </a:ext>
            </a:extLst>
          </p:cNvPr>
          <p:cNvSpPr txBox="1"/>
          <p:nvPr/>
        </p:nvSpPr>
        <p:spPr>
          <a:xfrm>
            <a:off x="4438004" y="4337462"/>
            <a:ext cx="288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metadata per isolate is composed of both submitted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computed data generated by the Pathogen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Detection 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3B29D-5F8E-403C-8337-5B79CCE12C52}"/>
              </a:ext>
            </a:extLst>
          </p:cNvPr>
          <p:cNvSpPr txBox="1"/>
          <p:nvPr/>
        </p:nvSpPr>
        <p:spPr>
          <a:xfrm>
            <a:off x="6846125" y="3213263"/>
            <a:ext cx="288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this food isolate from Mexico is 13 SNPs away from a clinical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8138F-A44D-4485-9FD0-C8A3C4EB52FC}"/>
              </a:ext>
            </a:extLst>
          </p:cNvPr>
          <p:cNvSpPr txBox="1"/>
          <p:nvPr/>
        </p:nvSpPr>
        <p:spPr>
          <a:xfrm>
            <a:off x="8957954" y="4571008"/>
            <a:ext cx="288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this food isolate from the Domincan Republic is 2 SNPs away from another food or environmental isolate, but is not near to any clinical case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0532CC-8F8F-4659-BE89-65F6DA40E70F}"/>
              </a:ext>
            </a:extLst>
          </p:cNvPr>
          <p:cNvCxnSpPr/>
          <p:nvPr/>
        </p:nvCxnSpPr>
        <p:spPr>
          <a:xfrm flipH="1">
            <a:off x="8104909" y="819397"/>
            <a:ext cx="1585356" cy="2393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EA1F3-3932-432D-9F15-6C9D1707800B}"/>
              </a:ext>
            </a:extLst>
          </p:cNvPr>
          <p:cNvCxnSpPr/>
          <p:nvPr/>
        </p:nvCxnSpPr>
        <p:spPr>
          <a:xfrm>
            <a:off x="9310255" y="2505694"/>
            <a:ext cx="623454" cy="2065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6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0C562-63EC-48AF-B41E-E84E5C1B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7" y="513567"/>
            <a:ext cx="11160596" cy="475768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F7AD3-7226-4DF0-A5EF-BADBAF26DBBE}"/>
              </a:ext>
            </a:extLst>
          </p:cNvPr>
          <p:cNvSpPr/>
          <p:nvPr/>
        </p:nvSpPr>
        <p:spPr>
          <a:xfrm>
            <a:off x="774417" y="867713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2BE422-609C-4A9F-9BE9-D3706F5460A8}"/>
              </a:ext>
            </a:extLst>
          </p:cNvPr>
          <p:cNvSpPr/>
          <p:nvPr/>
        </p:nvSpPr>
        <p:spPr>
          <a:xfrm>
            <a:off x="1274696" y="1394767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BE3B1-7664-4509-A2A6-648B205D2211}"/>
              </a:ext>
            </a:extLst>
          </p:cNvPr>
          <p:cNvSpPr/>
          <p:nvPr/>
        </p:nvSpPr>
        <p:spPr>
          <a:xfrm>
            <a:off x="1210638" y="2820370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4CED0-0E76-47E0-9536-411BBC3C58FA}"/>
              </a:ext>
            </a:extLst>
          </p:cNvPr>
          <p:cNvSpPr/>
          <p:nvPr/>
        </p:nvSpPr>
        <p:spPr>
          <a:xfrm>
            <a:off x="577514" y="5432578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CC965-175D-441D-958D-1C4151C156BA}"/>
              </a:ext>
            </a:extLst>
          </p:cNvPr>
          <p:cNvSpPr txBox="1"/>
          <p:nvPr/>
        </p:nvSpPr>
        <p:spPr>
          <a:xfrm>
            <a:off x="926336" y="539635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search box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4C75CD-F147-43D9-975A-52492B493CFB}"/>
              </a:ext>
            </a:extLst>
          </p:cNvPr>
          <p:cNvSpPr/>
          <p:nvPr/>
        </p:nvSpPr>
        <p:spPr>
          <a:xfrm>
            <a:off x="4155689" y="5498246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28AA-B376-4B5A-AEC7-A25C5678EF38}"/>
              </a:ext>
            </a:extLst>
          </p:cNvPr>
          <p:cNvSpPr txBox="1"/>
          <p:nvPr/>
        </p:nvSpPr>
        <p:spPr>
          <a:xfrm>
            <a:off x="4431058" y="5432578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matched clusters table (every row is a cluster)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0C6366-65CB-4599-A107-3A70A723C7B7}"/>
              </a:ext>
            </a:extLst>
          </p:cNvPr>
          <p:cNvSpPr/>
          <p:nvPr/>
        </p:nvSpPr>
        <p:spPr>
          <a:xfrm>
            <a:off x="4155689" y="5955268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64444-C7D4-49F7-BEA9-9AE6C71A107C}"/>
              </a:ext>
            </a:extLst>
          </p:cNvPr>
          <p:cNvSpPr txBox="1"/>
          <p:nvPr/>
        </p:nvSpPr>
        <p:spPr>
          <a:xfrm>
            <a:off x="4483630" y="5882819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matched isolates table (every row is an isolate)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F43BBB-4FAB-482C-9F23-9E80157E58D1}"/>
              </a:ext>
            </a:extLst>
          </p:cNvPr>
          <p:cNvSpPr/>
          <p:nvPr/>
        </p:nvSpPr>
        <p:spPr>
          <a:xfrm>
            <a:off x="5191267" y="6339276"/>
            <a:ext cx="27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https://go.usa.gov/xmHMu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6A7F6-33C8-4540-AC43-872C81C1F79E}"/>
              </a:ext>
            </a:extLst>
          </p:cNvPr>
          <p:cNvSpPr txBox="1"/>
          <p:nvPr/>
        </p:nvSpPr>
        <p:spPr>
          <a:xfrm>
            <a:off x="4121564" y="1006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Isolates Browser</a:t>
            </a:r>
          </a:p>
        </p:txBody>
      </p:sp>
    </p:spTree>
    <p:extLst>
      <p:ext uri="{BB962C8B-B14F-4D97-AF65-F5344CB8AC3E}">
        <p14:creationId xmlns:p14="http://schemas.microsoft.com/office/powerpoint/2010/main" val="166552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50CFEE-05D7-42F9-A2B3-06BC36C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" y="622045"/>
            <a:ext cx="12192000" cy="2942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1199C-294B-4B53-8868-09FD0AA82335}"/>
              </a:ext>
            </a:extLst>
          </p:cNvPr>
          <p:cNvSpPr/>
          <p:nvPr/>
        </p:nvSpPr>
        <p:spPr>
          <a:xfrm>
            <a:off x="5191267" y="6339276"/>
            <a:ext cx="27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https://go.usa.gov/xmHMu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239D7A-E28D-4882-9111-FC9A5B382BA9}"/>
              </a:ext>
            </a:extLst>
          </p:cNvPr>
          <p:cNvSpPr/>
          <p:nvPr/>
        </p:nvSpPr>
        <p:spPr>
          <a:xfrm>
            <a:off x="144831" y="2782068"/>
            <a:ext cx="11981428" cy="265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D7C28-49D8-4825-8C5C-CAFEDBAB1954}"/>
              </a:ext>
            </a:extLst>
          </p:cNvPr>
          <p:cNvSpPr txBox="1"/>
          <p:nvPr/>
        </p:nvSpPr>
        <p:spPr>
          <a:xfrm>
            <a:off x="2342147" y="1491191"/>
            <a:ext cx="7585873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Abadi"/>
                <a:ea typeface="+mn-ea"/>
                <a:cs typeface="+mn-cs"/>
              </a:rPr>
              <a:t>Isolate Browser allows users to quickly identify potential outbreaks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56782B-2506-4AC6-9833-92A83203B07B}"/>
              </a:ext>
            </a:extLst>
          </p:cNvPr>
          <p:cNvSpPr txBox="1">
            <a:spLocks/>
          </p:cNvSpPr>
          <p:nvPr/>
        </p:nvSpPr>
        <p:spPr>
          <a:xfrm>
            <a:off x="1409809" y="174600"/>
            <a:ext cx="9010541" cy="56810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Helvetica" charset="0"/>
              </a:rPr>
              <a:t>Pathogen Detection Portal - Papaya Outbreak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Helvetic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8CE057-01B4-4466-A25B-C32687C19C7C}"/>
              </a:ext>
            </a:extLst>
          </p:cNvPr>
          <p:cNvSpPr/>
          <p:nvPr/>
        </p:nvSpPr>
        <p:spPr>
          <a:xfrm>
            <a:off x="332074" y="900647"/>
            <a:ext cx="789674" cy="220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3686F1-BC3E-4B19-B96D-1CE8E612248D}"/>
              </a:ext>
            </a:extLst>
          </p:cNvPr>
          <p:cNvCxnSpPr>
            <a:cxnSpLocks/>
          </p:cNvCxnSpPr>
          <p:nvPr/>
        </p:nvCxnSpPr>
        <p:spPr>
          <a:xfrm>
            <a:off x="3430494" y="2964329"/>
            <a:ext cx="1098171" cy="753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9F340-0654-4C8C-8294-A6DA989EA7FE}"/>
              </a:ext>
            </a:extLst>
          </p:cNvPr>
          <p:cNvSpPr/>
          <p:nvPr/>
        </p:nvSpPr>
        <p:spPr>
          <a:xfrm>
            <a:off x="4151350" y="3759878"/>
            <a:ext cx="2648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5 isolates from this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cluster match the search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term "papaya"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115856-F031-475E-B7A6-27220B06B52A}"/>
              </a:ext>
            </a:extLst>
          </p:cNvPr>
          <p:cNvCxnSpPr>
            <a:cxnSpLocks/>
          </p:cNvCxnSpPr>
          <p:nvPr/>
        </p:nvCxnSpPr>
        <p:spPr>
          <a:xfrm>
            <a:off x="6327501" y="2943197"/>
            <a:ext cx="2075417" cy="909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A67A2-8E13-4AA1-BF30-92A6B728C9EE}"/>
              </a:ext>
            </a:extLst>
          </p:cNvPr>
          <p:cNvSpPr/>
          <p:nvPr/>
        </p:nvSpPr>
        <p:spPr>
          <a:xfrm>
            <a:off x="7046961" y="3888473"/>
            <a:ext cx="34115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they are all food/environmental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isolates in a cluster of 281 total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58629A-E930-4B8B-9BBD-7B55A0C858B7}"/>
              </a:ext>
            </a:extLst>
          </p:cNvPr>
          <p:cNvCxnSpPr>
            <a:cxnSpLocks/>
          </p:cNvCxnSpPr>
          <p:nvPr/>
        </p:nvCxnSpPr>
        <p:spPr>
          <a:xfrm>
            <a:off x="8296748" y="2974025"/>
            <a:ext cx="106170" cy="862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C9D36D-7CE8-4233-85CA-4D22CA3E963A}"/>
              </a:ext>
            </a:extLst>
          </p:cNvPr>
          <p:cNvCxnSpPr>
            <a:cxnSpLocks/>
          </p:cNvCxnSpPr>
          <p:nvPr/>
        </p:nvCxnSpPr>
        <p:spPr>
          <a:xfrm>
            <a:off x="10148669" y="2940498"/>
            <a:ext cx="430400" cy="2217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FCF009F-797C-4909-9ACA-E88F2F38F174}"/>
              </a:ext>
            </a:extLst>
          </p:cNvPr>
          <p:cNvSpPr/>
          <p:nvPr/>
        </p:nvSpPr>
        <p:spPr>
          <a:xfrm>
            <a:off x="7291997" y="5299582"/>
            <a:ext cx="39148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at least one of these isolates is 1 SNP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away from a clinical isolate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535C8-DE29-4832-A0B3-C0FFB94D7C6C}"/>
              </a:ext>
            </a:extLst>
          </p:cNvPr>
          <p:cNvSpPr txBox="1"/>
          <p:nvPr/>
        </p:nvSpPr>
        <p:spPr>
          <a:xfrm>
            <a:off x="4763247" y="6012329"/>
            <a:ext cx="600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click on the cluster accession (PDS#) to open the next view</a:t>
            </a:r>
          </a:p>
        </p:txBody>
      </p:sp>
    </p:spTree>
    <p:extLst>
      <p:ext uri="{BB962C8B-B14F-4D97-AF65-F5344CB8AC3E}">
        <p14:creationId xmlns:p14="http://schemas.microsoft.com/office/powerpoint/2010/main" val="134122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21BC7-5549-4C8F-8733-68CB001F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3" y="182087"/>
            <a:ext cx="10073588" cy="584463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BD96D-CD29-4BD1-8C7D-3D8B08C86732}"/>
              </a:ext>
            </a:extLst>
          </p:cNvPr>
          <p:cNvSpPr txBox="1"/>
          <p:nvPr/>
        </p:nvSpPr>
        <p:spPr>
          <a:xfrm>
            <a:off x="3794166" y="6080165"/>
            <a:ext cx="629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Clicking on the cluster from previous slide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opens the SNP Tree Viewer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15267-8B0A-42DD-90C1-F91E455F2439}"/>
              </a:ext>
            </a:extLst>
          </p:cNvPr>
          <p:cNvSpPr/>
          <p:nvPr/>
        </p:nvSpPr>
        <p:spPr>
          <a:xfrm>
            <a:off x="1943853" y="742207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603935-02C1-4553-B141-AB38F18FBD03}"/>
              </a:ext>
            </a:extLst>
          </p:cNvPr>
          <p:cNvSpPr/>
          <p:nvPr/>
        </p:nvSpPr>
        <p:spPr>
          <a:xfrm>
            <a:off x="4593772" y="265215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B861D-213A-4987-91FC-FB1A1F4AA82B}"/>
              </a:ext>
            </a:extLst>
          </p:cNvPr>
          <p:cNvSpPr/>
          <p:nvPr/>
        </p:nvSpPr>
        <p:spPr>
          <a:xfrm>
            <a:off x="4318403" y="2849087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88969-F79D-4B67-A1DA-4A4F5D2C9845}"/>
              </a:ext>
            </a:extLst>
          </p:cNvPr>
          <p:cNvSpPr/>
          <p:nvPr/>
        </p:nvSpPr>
        <p:spPr>
          <a:xfrm>
            <a:off x="9405257" y="2772888"/>
            <a:ext cx="2685716" cy="1643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1375A1-B6A7-43A6-B0C3-D27E1542C974}"/>
              </a:ext>
            </a:extLst>
          </p:cNvPr>
          <p:cNvSpPr/>
          <p:nvPr/>
        </p:nvSpPr>
        <p:spPr>
          <a:xfrm>
            <a:off x="9486922" y="2913412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B1D7B1-E2CF-4C3E-94DB-2162DF3521D0}"/>
              </a:ext>
            </a:extLst>
          </p:cNvPr>
          <p:cNvSpPr/>
          <p:nvPr/>
        </p:nvSpPr>
        <p:spPr>
          <a:xfrm>
            <a:off x="9486922" y="3338448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6E4C7B-4B63-471A-BB83-EBE73E1AE339}"/>
              </a:ext>
            </a:extLst>
          </p:cNvPr>
          <p:cNvSpPr/>
          <p:nvPr/>
        </p:nvSpPr>
        <p:spPr>
          <a:xfrm>
            <a:off x="9486922" y="3763485"/>
            <a:ext cx="275369" cy="29688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F84E4-9E2F-43F4-BD16-11CE41C0E470}"/>
              </a:ext>
            </a:extLst>
          </p:cNvPr>
          <p:cNvSpPr txBox="1"/>
          <p:nvPr/>
        </p:nvSpPr>
        <p:spPr>
          <a:xfrm>
            <a:off x="9859270" y="3309090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 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1AB6B-A49A-4B8E-98A8-091DA036C6DF}"/>
              </a:ext>
            </a:extLst>
          </p:cNvPr>
          <p:cNvSpPr txBox="1"/>
          <p:nvPr/>
        </p:nvSpPr>
        <p:spPr>
          <a:xfrm>
            <a:off x="9859270" y="285469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navigation panel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902F-B9E1-4F68-ADBD-25A88F3014EB}"/>
              </a:ext>
            </a:extLst>
          </p:cNvPr>
          <p:cNvSpPr txBox="1"/>
          <p:nvPr/>
        </p:nvSpPr>
        <p:spPr>
          <a:xfrm>
            <a:off x="9859270" y="3763485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SNP tree (phylo tree)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843B2-9C55-4B81-AD4A-21693FC3B807}"/>
              </a:ext>
            </a:extLst>
          </p:cNvPr>
          <p:cNvSpPr/>
          <p:nvPr/>
        </p:nvSpPr>
        <p:spPr>
          <a:xfrm>
            <a:off x="2701365" y="2683435"/>
            <a:ext cx="460188" cy="526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4FD54B-0776-45E4-9BB0-55B1A1F62C7F}"/>
              </a:ext>
            </a:extLst>
          </p:cNvPr>
          <p:cNvCxnSpPr>
            <a:stCxn id="22" idx="2"/>
          </p:cNvCxnSpPr>
          <p:nvPr/>
        </p:nvCxnSpPr>
        <p:spPr>
          <a:xfrm flipH="1">
            <a:off x="944208" y="2946865"/>
            <a:ext cx="1757157" cy="1113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BE05BC-F0CF-4F6F-92BD-015D4BB508FD}"/>
              </a:ext>
            </a:extLst>
          </p:cNvPr>
          <p:cNvSpPr txBox="1"/>
          <p:nvPr/>
        </p:nvSpPr>
        <p:spPr>
          <a:xfrm>
            <a:off x="368580" y="4109338"/>
            <a:ext cx="422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of the 5 isolates, two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very small distances to a clinical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clicking on the isolate from Mexico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will shift the tree view to that isolate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81A6D-798B-47A1-A07B-47B17F36CDBE}"/>
              </a:ext>
            </a:extLst>
          </p:cNvPr>
          <p:cNvSpPr/>
          <p:nvPr/>
        </p:nvSpPr>
        <p:spPr>
          <a:xfrm>
            <a:off x="5038165" y="3018118"/>
            <a:ext cx="4270113" cy="289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36B410-4908-451B-A855-DE92C5E1F424}"/>
              </a:ext>
            </a:extLst>
          </p:cNvPr>
          <p:cNvSpPr/>
          <p:nvPr/>
        </p:nvSpPr>
        <p:spPr>
          <a:xfrm>
            <a:off x="7605790" y="4610272"/>
            <a:ext cx="416812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35BA3-7007-445D-982F-DEF8FDF167E2}"/>
              </a:ext>
            </a:extLst>
          </p:cNvPr>
          <p:cNvSpPr txBox="1"/>
          <p:nvPr/>
        </p:nvSpPr>
        <p:spPr>
          <a:xfrm>
            <a:off x="7605790" y="4610272"/>
            <a:ext cx="4168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two papaya isolates are both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contained within a clade of clinical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all within very short SNP distances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E882C7-6FA6-4764-A475-B5ABFBEBE4D7}"/>
              </a:ext>
            </a:extLst>
          </p:cNvPr>
          <p:cNvCxnSpPr/>
          <p:nvPr/>
        </p:nvCxnSpPr>
        <p:spPr>
          <a:xfrm>
            <a:off x="9108374" y="4197927"/>
            <a:ext cx="83127" cy="412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21DFA7-8E83-4363-A49C-7551129542EC}"/>
              </a:ext>
            </a:extLst>
          </p:cNvPr>
          <p:cNvCxnSpPr>
            <a:cxnSpLocks/>
          </p:cNvCxnSpPr>
          <p:nvPr/>
        </p:nvCxnSpPr>
        <p:spPr>
          <a:xfrm>
            <a:off x="6739247" y="4488873"/>
            <a:ext cx="866543" cy="285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1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07486C-1B1A-463C-98D2-74522F2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9" y="899960"/>
            <a:ext cx="5883565" cy="505807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209CAD-D179-4FB9-87F6-60CC25D97FE7}"/>
              </a:ext>
            </a:extLst>
          </p:cNvPr>
          <p:cNvSpPr txBox="1">
            <a:spLocks/>
          </p:cNvSpPr>
          <p:nvPr/>
        </p:nvSpPr>
        <p:spPr>
          <a:xfrm>
            <a:off x="4521145" y="182945"/>
            <a:ext cx="3387822" cy="56810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Helvetica" charset="0"/>
              </a:rPr>
              <a:t>Papaya Outbreak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AF953-47F2-4CAB-A543-2069B8AEB520}"/>
              </a:ext>
            </a:extLst>
          </p:cNvPr>
          <p:cNvSpPr/>
          <p:nvPr/>
        </p:nvSpPr>
        <p:spPr>
          <a:xfrm>
            <a:off x="4521145" y="6312010"/>
            <a:ext cx="3477362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https://www.cdc.gov/salmonella/kiambu-07-17/index.html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70829-5709-4E23-99A3-7307C497C730}"/>
              </a:ext>
            </a:extLst>
          </p:cNvPr>
          <p:cNvSpPr txBox="1"/>
          <p:nvPr/>
        </p:nvSpPr>
        <p:spPr>
          <a:xfrm>
            <a:off x="6481715" y="1480611"/>
            <a:ext cx="62998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this outbreak was multinational, multistate,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polyclonal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it included five different serovars of Salmonella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cluster and phylogenetic tree on previous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slides was only one part of the overall outbreak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using the Isolates Browser, it only took two mouseclicks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to arrive at the conclusion that the papaya isolates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were likely contributing to a number of clinical casess</a:t>
            </a:r>
          </a:p>
        </p:txBody>
      </p:sp>
    </p:spTree>
    <p:extLst>
      <p:ext uri="{BB962C8B-B14F-4D97-AF65-F5344CB8AC3E}">
        <p14:creationId xmlns:p14="http://schemas.microsoft.com/office/powerpoint/2010/main" val="177761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1618D-0F14-485C-B5EA-1E86C455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5" y="995932"/>
            <a:ext cx="10652166" cy="2798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198E4-2528-4038-8B84-7B06CB1E8E1A}"/>
              </a:ext>
            </a:extLst>
          </p:cNvPr>
          <p:cNvSpPr txBox="1"/>
          <p:nvPr/>
        </p:nvSpPr>
        <p:spPr>
          <a:xfrm>
            <a:off x="3230088" y="378809"/>
            <a:ext cx="5670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New Isolates Browser Filter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1F45B-DFB4-494A-906E-3953CB4D3AD2}"/>
              </a:ext>
            </a:extLst>
          </p:cNvPr>
          <p:cNvSpPr txBox="1"/>
          <p:nvPr/>
        </p:nvSpPr>
        <p:spPr>
          <a:xfrm>
            <a:off x="403760" y="4200392"/>
            <a:ext cx="4368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Filters selected from the set of data fields/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columns in the browser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Multiple fields can be filtered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5ECE9-EAF9-4545-9ABB-6549DA31B80F}"/>
              </a:ext>
            </a:extLst>
          </p:cNvPr>
          <p:cNvSpPr txBox="1"/>
          <p:nvPr/>
        </p:nvSpPr>
        <p:spPr>
          <a:xfrm>
            <a:off x="5401293" y="4226660"/>
            <a:ext cx="5676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Selections in one filter update counts in the other filters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Multiple selections can be made in the filters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D8F90-4BEF-40F2-964A-FB3779B9B8D0}"/>
              </a:ext>
            </a:extLst>
          </p:cNvPr>
          <p:cNvCxnSpPr/>
          <p:nvPr/>
        </p:nvCxnSpPr>
        <p:spPr>
          <a:xfrm>
            <a:off x="3841668" y="1929738"/>
            <a:ext cx="1876301" cy="2270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8B6429-0421-4AB2-9788-C16DE1D70C1E}"/>
              </a:ext>
            </a:extLst>
          </p:cNvPr>
          <p:cNvCxnSpPr/>
          <p:nvPr/>
        </p:nvCxnSpPr>
        <p:spPr>
          <a:xfrm flipH="1">
            <a:off x="5717969" y="1929738"/>
            <a:ext cx="439387" cy="2270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1383E-BC11-46DE-AB38-1EC67C8E6D7A}"/>
              </a:ext>
            </a:extLst>
          </p:cNvPr>
          <p:cNvCxnSpPr/>
          <p:nvPr/>
        </p:nvCxnSpPr>
        <p:spPr>
          <a:xfrm flipH="1">
            <a:off x="5717969" y="2012865"/>
            <a:ext cx="2588821" cy="2187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069C6C-9AF1-4A15-84B5-93CDCD1DFE2A}"/>
              </a:ext>
            </a:extLst>
          </p:cNvPr>
          <p:cNvCxnSpPr/>
          <p:nvPr/>
        </p:nvCxnSpPr>
        <p:spPr>
          <a:xfrm flipH="1">
            <a:off x="5717969" y="3065065"/>
            <a:ext cx="3206011" cy="1135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933032-D1B5-445B-8432-0B5174C9B39B}"/>
              </a:ext>
            </a:extLst>
          </p:cNvPr>
          <p:cNvCxnSpPr/>
          <p:nvPr/>
        </p:nvCxnSpPr>
        <p:spPr>
          <a:xfrm flipH="1">
            <a:off x="5717969" y="2167245"/>
            <a:ext cx="3206011" cy="20331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D05AB8-09A7-496D-BA25-410FE7C0B867}"/>
              </a:ext>
            </a:extLst>
          </p:cNvPr>
          <p:cNvCxnSpPr/>
          <p:nvPr/>
        </p:nvCxnSpPr>
        <p:spPr>
          <a:xfrm flipH="1">
            <a:off x="5717969" y="1929738"/>
            <a:ext cx="3247901" cy="2270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96185A-8554-423A-B5D5-BAAE37567AA4}"/>
              </a:ext>
            </a:extLst>
          </p:cNvPr>
          <p:cNvCxnSpPr/>
          <p:nvPr/>
        </p:nvCxnSpPr>
        <p:spPr>
          <a:xfrm>
            <a:off x="896587" y="1727858"/>
            <a:ext cx="736270" cy="24225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9456A7-4C30-435E-ADE5-03D8DCC1E210}"/>
              </a:ext>
            </a:extLst>
          </p:cNvPr>
          <p:cNvCxnSpPr/>
          <p:nvPr/>
        </p:nvCxnSpPr>
        <p:spPr>
          <a:xfrm flipH="1">
            <a:off x="255319" y="2624445"/>
            <a:ext cx="285008" cy="293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A99903-612B-474C-AF49-A9BC35BADFDD}"/>
              </a:ext>
            </a:extLst>
          </p:cNvPr>
          <p:cNvCxnSpPr/>
          <p:nvPr/>
        </p:nvCxnSpPr>
        <p:spPr>
          <a:xfrm flipH="1">
            <a:off x="255319" y="2771402"/>
            <a:ext cx="285008" cy="146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1C42FA-6B90-4B2D-846A-53336C99EA4E}"/>
              </a:ext>
            </a:extLst>
          </p:cNvPr>
          <p:cNvCxnSpPr/>
          <p:nvPr/>
        </p:nvCxnSpPr>
        <p:spPr>
          <a:xfrm flipH="1">
            <a:off x="255319" y="2844880"/>
            <a:ext cx="285008" cy="734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34760E-8970-484D-91D9-698DCC4637AE}"/>
              </a:ext>
            </a:extLst>
          </p:cNvPr>
          <p:cNvCxnSpPr/>
          <p:nvPr/>
        </p:nvCxnSpPr>
        <p:spPr>
          <a:xfrm>
            <a:off x="255319" y="2918359"/>
            <a:ext cx="148441" cy="2231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367415D-B37B-4DDD-A9B2-5463071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74" y="5204245"/>
            <a:ext cx="7493330" cy="44548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70CB80-ADBE-4C58-9021-D928D392F5D3}"/>
              </a:ext>
            </a:extLst>
          </p:cNvPr>
          <p:cNvSpPr txBox="1"/>
          <p:nvPr/>
        </p:nvSpPr>
        <p:spPr>
          <a:xfrm>
            <a:off x="2262248" y="5703987"/>
            <a:ext cx="855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Closing the filter button generates the search terms (useful to set up saved searches)</a:t>
            </a:r>
          </a:p>
        </p:txBody>
      </p:sp>
    </p:spTree>
    <p:extLst>
      <p:ext uri="{BB962C8B-B14F-4D97-AF65-F5344CB8AC3E}">
        <p14:creationId xmlns:p14="http://schemas.microsoft.com/office/powerpoint/2010/main" val="31223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C38929-A9EE-4560-B423-0C5B3F130B16}"/>
              </a:ext>
            </a:extLst>
          </p:cNvPr>
          <p:cNvSpPr/>
          <p:nvPr/>
        </p:nvSpPr>
        <p:spPr>
          <a:xfrm>
            <a:off x="1203473" y="3985160"/>
            <a:ext cx="2008801" cy="2493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DEF05-8DE7-4DA8-A616-B00A4E5B1616}"/>
              </a:ext>
            </a:extLst>
          </p:cNvPr>
          <p:cNvSpPr/>
          <p:nvPr/>
        </p:nvSpPr>
        <p:spPr>
          <a:xfrm>
            <a:off x="1203474" y="3179618"/>
            <a:ext cx="1650670" cy="2493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BE53B-D77A-4423-97CE-002757D42106}"/>
              </a:ext>
            </a:extLst>
          </p:cNvPr>
          <p:cNvSpPr txBox="1"/>
          <p:nvPr/>
        </p:nvSpPr>
        <p:spPr>
          <a:xfrm>
            <a:off x="1203474" y="1180650"/>
            <a:ext cx="1015534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Since all organism groups can be updated independently, keeping on top of the latest updates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can be problematic.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Automatic notifications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can be set up once a user has obtained a MyNCBI account and logged 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Two types of notifications can be set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Saved searches: user enters a search term, then saves the search - all new isolates that match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search term will be sent via email to the email address tied to the MyNCBI account.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Watch notifications: user flags a particular isolate that is in a cluster within the SNP Tree Viewer. User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can set a SNP distance for the notification. Any new isolates that join the same cluster within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that SNP distance are sent via email to the email address tied to the MyNCBI account.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Email notifications include links directly to the Isolates Browser and SNP Tree Viewer.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9384E-D10D-453E-A684-BA3EE8CA0616}"/>
              </a:ext>
            </a:extLst>
          </p:cNvPr>
          <p:cNvSpPr txBox="1"/>
          <p:nvPr/>
        </p:nvSpPr>
        <p:spPr>
          <a:xfrm>
            <a:off x="2266003" y="364298"/>
            <a:ext cx="6708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Automated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Alerts: Email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04851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8B32B0-FB64-43CB-AFAD-FDC6185E8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  <a:cs typeface="Arial" panose="020B0604020202020204" pitchFamily="34" charset="0"/>
              </a:rPr>
              <a:t>4. NCBI Pathogen Detection</a:t>
            </a:r>
            <a:endParaRPr lang="en-US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202124-0942-48C1-8589-953F7D0CEAB8}"/>
              </a:ext>
            </a:extLst>
          </p:cNvPr>
          <p:cNvSpPr txBox="1">
            <a:spLocks/>
          </p:cNvSpPr>
          <p:nvPr/>
        </p:nvSpPr>
        <p:spPr>
          <a:xfrm>
            <a:off x="595594" y="2470217"/>
            <a:ext cx="11000812" cy="201865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cs typeface="Helvetica" charset="0"/>
              </a:rPr>
              <a:t>Enables U.S. public health scientists to quickly identify foodborne pathogens and antimicrobial resistance, accelerating the response time to outbreaks and food recalls.</a:t>
            </a:r>
          </a:p>
        </p:txBody>
      </p:sp>
    </p:spTree>
    <p:extLst>
      <p:ext uri="{BB962C8B-B14F-4D97-AF65-F5344CB8AC3E}">
        <p14:creationId xmlns:p14="http://schemas.microsoft.com/office/powerpoint/2010/main" val="10842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6DB458-8FA3-7349-94C7-A050F8C8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572"/>
            <a:ext cx="11442700" cy="372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B34FF-EFF3-4DA4-8054-25F772DE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02" y="2380273"/>
            <a:ext cx="6331498" cy="3726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034D8-BAD7-4164-AF54-A867340B441F}"/>
              </a:ext>
            </a:extLst>
          </p:cNvPr>
          <p:cNvSpPr txBox="1"/>
          <p:nvPr/>
        </p:nvSpPr>
        <p:spPr>
          <a:xfrm>
            <a:off x="1982078" y="203981"/>
            <a:ext cx="9300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Example of an Automated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Alerts: Email Notifications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85BA1-375A-4EB7-ABB4-4FE919A2F7CD}"/>
              </a:ext>
            </a:extLst>
          </p:cNvPr>
          <p:cNvSpPr txBox="1"/>
          <p:nvPr/>
        </p:nvSpPr>
        <p:spPr>
          <a:xfrm>
            <a:off x="231555" y="4277715"/>
            <a:ext cx="5260671" cy="132343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>
                  <a:solidFill>
                    <a:srgbClr val="FFFFFF"/>
                  </a:solidFill>
                </a:uFill>
                <a:latin typeface="Abadi"/>
                <a:ea typeface="+mn-ea"/>
                <a:cs typeface="+mn-cs"/>
              </a:rPr>
              <a:t>Requires MyNCBI login</a:t>
            </a:r>
          </a:p>
          <a:p>
            <a:pPr marL="3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>
                <a:solidFill>
                  <a:srgbClr val="FFFFFF"/>
                </a:solidFill>
              </a:uFill>
              <a:latin typeface="Abadi"/>
              <a:ea typeface="+mn-ea"/>
              <a:cs typeface="+mn-cs"/>
            </a:endParaRPr>
          </a:p>
          <a:p>
            <a:pPr marL="3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>
                  <a:solidFill>
                    <a:srgbClr val="FFFFFF"/>
                  </a:solidFill>
                </a:uFill>
                <a:latin typeface="Abadi"/>
                <a:ea typeface="+mn-ea"/>
                <a:cs typeface="+mn-cs"/>
              </a:rPr>
              <a:t>- email includes links highlighting new isolates</a:t>
            </a:r>
          </a:p>
          <a:p>
            <a:pPr marL="3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>
                  <a:solidFill>
                    <a:srgbClr val="FFFFFF"/>
                  </a:solidFill>
                </a:uFill>
                <a:latin typeface="Abadi"/>
                <a:ea typeface="+mn-ea"/>
                <a:cs typeface="+mn-cs"/>
              </a:rPr>
              <a:t>within SNP trees when opened in browser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B22790-DDB5-440A-AF1B-2631DD744D84}"/>
              </a:ext>
            </a:extLst>
          </p:cNvPr>
          <p:cNvCxnSpPr>
            <a:stCxn id="6" idx="3"/>
          </p:cNvCxnSpPr>
          <p:nvPr/>
        </p:nvCxnSpPr>
        <p:spPr>
          <a:xfrm flipV="1">
            <a:off x="5492226" y="4904263"/>
            <a:ext cx="1060974" cy="351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26438-AB14-48CC-B5EB-BBCAA3709374}"/>
              </a:ext>
            </a:extLst>
          </p:cNvPr>
          <p:cNvSpPr txBox="1"/>
          <p:nvPr/>
        </p:nvSpPr>
        <p:spPr>
          <a:xfrm>
            <a:off x="4679314" y="623357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go.usa.gov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xmHFU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4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/>
    </mc:Choice>
    <mc:Fallback xmlns="">
      <p:transition spd="slow" advClick="0" advTm="6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A4BFBBA8-65C7-43CA-8BE3-42DC7A18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3" y="53932"/>
            <a:ext cx="12007413" cy="1285017"/>
          </a:xfrm>
        </p:spPr>
        <p:txBody>
          <a:bodyPr>
            <a:normAutofit/>
          </a:bodyPr>
          <a:lstStyle/>
          <a:p>
            <a:r>
              <a:rPr lang="en-US" sz="2800" b="1" u="sng">
                <a:latin typeface="+mj-lt"/>
              </a:rPr>
              <a:t>AMR Informatics</a:t>
            </a:r>
            <a:br>
              <a:rPr lang="en-US" sz="2800">
                <a:latin typeface="+mj-lt"/>
              </a:rPr>
            </a:br>
            <a:r>
              <a:rPr lang="en-US" sz="2800">
                <a:latin typeface="+mj-lt"/>
              </a:rPr>
              <a:t>AMRFinderPlus </a:t>
            </a:r>
            <a:r>
              <a:rPr lang="en-US" sz="2800" dirty="0">
                <a:latin typeface="+mj-lt"/>
              </a:rPr>
              <a:t>Uses a Curated Database, HMMs, and BLAST to Identify AMR genes and point mutations </a:t>
            </a:r>
            <a:r>
              <a:rPr lang="en-US" sz="2800" i="1" dirty="0">
                <a:latin typeface="+mj-lt"/>
              </a:rPr>
              <a:t>plus</a:t>
            </a:r>
            <a:r>
              <a:rPr lang="is-IS" sz="2800" i="1" dirty="0">
                <a:latin typeface="+mj-lt"/>
              </a:rPr>
              <a:t>…</a:t>
            </a:r>
            <a:endParaRPr lang="en-US" sz="2800" dirty="0">
              <a:latin typeface="+mj-lt"/>
            </a:endParaRPr>
          </a:p>
        </p:txBody>
      </p:sp>
      <p:sp>
        <p:nvSpPr>
          <p:cNvPr id="7" name="Magnetic Disk 3">
            <a:extLst>
              <a:ext uri="{FF2B5EF4-FFF2-40B4-BE49-F238E27FC236}">
                <a16:creationId xmlns:a16="http://schemas.microsoft.com/office/drawing/2014/main" id="{7218334C-F6D4-43BB-9716-A5DDC612171C}"/>
              </a:ext>
            </a:extLst>
          </p:cNvPr>
          <p:cNvSpPr/>
          <p:nvPr/>
        </p:nvSpPr>
        <p:spPr>
          <a:xfrm>
            <a:off x="4423820" y="2955493"/>
            <a:ext cx="1178725" cy="1173455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database</a:t>
            </a:r>
          </a:p>
        </p:txBody>
      </p:sp>
      <p:sp>
        <p:nvSpPr>
          <p:cNvPr id="8" name="Process 4">
            <a:extLst>
              <a:ext uri="{FF2B5EF4-FFF2-40B4-BE49-F238E27FC236}">
                <a16:creationId xmlns:a16="http://schemas.microsoft.com/office/drawing/2014/main" id="{46E58895-E349-4006-BB9D-8B92CF4CBABD}"/>
              </a:ext>
            </a:extLst>
          </p:cNvPr>
          <p:cNvSpPr/>
          <p:nvPr/>
        </p:nvSpPr>
        <p:spPr>
          <a:xfrm>
            <a:off x="6062500" y="2260853"/>
            <a:ext cx="1103447" cy="110238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HMMs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BLAST</a:t>
            </a:r>
          </a:p>
        </p:txBody>
      </p:sp>
      <p:sp>
        <p:nvSpPr>
          <p:cNvPr id="9" name="Document 5">
            <a:extLst>
              <a:ext uri="{FF2B5EF4-FFF2-40B4-BE49-F238E27FC236}">
                <a16:creationId xmlns:a16="http://schemas.microsoft.com/office/drawing/2014/main" id="{26F8D40D-D15C-4019-8B75-102CE77381D2}"/>
              </a:ext>
            </a:extLst>
          </p:cNvPr>
          <p:cNvSpPr/>
          <p:nvPr/>
        </p:nvSpPr>
        <p:spPr>
          <a:xfrm>
            <a:off x="8233797" y="1390221"/>
            <a:ext cx="3681380" cy="308913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Report 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resistance genes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- integrated into Pathogen Detection Isolate Browser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for &gt;710,000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pathogen isolates</a:t>
            </a:r>
          </a:p>
        </p:txBody>
      </p:sp>
      <p:sp>
        <p:nvSpPr>
          <p:cNvPr id="10" name="Data 14">
            <a:extLst>
              <a:ext uri="{FF2B5EF4-FFF2-40B4-BE49-F238E27FC236}">
                <a16:creationId xmlns:a16="http://schemas.microsoft.com/office/drawing/2014/main" id="{F45CD7D4-73F8-4E01-9DE4-CA6BF8F6F43E}"/>
              </a:ext>
            </a:extLst>
          </p:cNvPr>
          <p:cNvSpPr/>
          <p:nvPr/>
        </p:nvSpPr>
        <p:spPr>
          <a:xfrm>
            <a:off x="4005657" y="1443820"/>
            <a:ext cx="1916284" cy="819213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Proteins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Nucleotide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AF23B-6572-4FD5-9B33-70E776217B1C}"/>
              </a:ext>
            </a:extLst>
          </p:cNvPr>
          <p:cNvSpPr txBox="1"/>
          <p:nvPr/>
        </p:nvSpPr>
        <p:spPr>
          <a:xfrm>
            <a:off x="4251912" y="4310104"/>
            <a:ext cx="376891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&gt;6,000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resistance proteins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&gt; 600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HMMs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44 drug classes resisted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~60% beta-lactamases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CD8A0A-8C63-48EB-ACF2-86E7D85B835C}"/>
              </a:ext>
            </a:extLst>
          </p:cNvPr>
          <p:cNvCxnSpPr/>
          <p:nvPr/>
        </p:nvCxnSpPr>
        <p:spPr>
          <a:xfrm>
            <a:off x="5858783" y="1754978"/>
            <a:ext cx="283780" cy="425743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A92CBB-0347-48E2-8884-E698DE7846E3}"/>
              </a:ext>
            </a:extLst>
          </p:cNvPr>
          <p:cNvCxnSpPr/>
          <p:nvPr/>
        </p:nvCxnSpPr>
        <p:spPr>
          <a:xfrm flipV="1">
            <a:off x="5720072" y="3384513"/>
            <a:ext cx="283780" cy="26434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F155CD-71E0-48B6-A826-89544E099DCF}"/>
              </a:ext>
            </a:extLst>
          </p:cNvPr>
          <p:cNvCxnSpPr/>
          <p:nvPr/>
        </p:nvCxnSpPr>
        <p:spPr>
          <a:xfrm>
            <a:off x="7333449" y="2898865"/>
            <a:ext cx="490952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A8CF49-B789-40A6-A382-89306C779BD6}"/>
              </a:ext>
            </a:extLst>
          </p:cNvPr>
          <p:cNvSpPr/>
          <p:nvPr/>
        </p:nvSpPr>
        <p:spPr>
          <a:xfrm>
            <a:off x="3758540" y="5965943"/>
            <a:ext cx="579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AMRFinderplus is continuously being developed, new genes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point mutations are added after curation by NCBI personnel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7A7A3-8C64-4337-8642-63E682013AD0}"/>
              </a:ext>
            </a:extLst>
          </p:cNvPr>
          <p:cNvSpPr txBox="1"/>
          <p:nvPr/>
        </p:nvSpPr>
        <p:spPr>
          <a:xfrm>
            <a:off x="8307929" y="4599912"/>
            <a:ext cx="37689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AMRFinderPlus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now finds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point mutations for ten taxa (currently)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07086C-5AA4-47A2-99D6-6361E3B172AE}"/>
              </a:ext>
            </a:extLst>
          </p:cNvPr>
          <p:cNvCxnSpPr>
            <a:cxnSpLocks/>
          </p:cNvCxnSpPr>
          <p:nvPr/>
        </p:nvCxnSpPr>
        <p:spPr>
          <a:xfrm flipH="1" flipV="1">
            <a:off x="10705803" y="4128948"/>
            <a:ext cx="277473" cy="41788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E55505-037C-41EA-983D-351DAD2B7990}"/>
              </a:ext>
            </a:extLst>
          </p:cNvPr>
          <p:cNvSpPr txBox="1"/>
          <p:nvPr/>
        </p:nvSpPr>
        <p:spPr>
          <a:xfrm>
            <a:off x="445885" y="3999747"/>
            <a:ext cx="2994286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”Plus” contains: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virulence factors for select organisms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acid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, biocide, metal, and heat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resistant genes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9A6BF-6104-4956-83CF-730EF2050958}"/>
              </a:ext>
            </a:extLst>
          </p:cNvPr>
          <p:cNvSpPr txBox="1"/>
          <p:nvPr/>
        </p:nvSpPr>
        <p:spPr>
          <a:xfrm>
            <a:off x="69431" y="2314718"/>
            <a:ext cx="4236862" cy="7694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Available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github.com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/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ncbi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/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/wiki</a:t>
            </a:r>
          </a:p>
        </p:txBody>
      </p:sp>
    </p:spTree>
    <p:extLst>
      <p:ext uri="{BB962C8B-B14F-4D97-AF65-F5344CB8AC3E}">
        <p14:creationId xmlns:p14="http://schemas.microsoft.com/office/powerpoint/2010/main" val="163702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cument 5">
            <a:extLst>
              <a:ext uri="{FF2B5EF4-FFF2-40B4-BE49-F238E27FC236}">
                <a16:creationId xmlns:a16="http://schemas.microsoft.com/office/drawing/2014/main" id="{E1013CA0-9DC7-4283-BF06-E8CBC866F082}"/>
              </a:ext>
            </a:extLst>
          </p:cNvPr>
          <p:cNvSpPr/>
          <p:nvPr/>
        </p:nvSpPr>
        <p:spPr>
          <a:xfrm>
            <a:off x="5652867" y="694437"/>
            <a:ext cx="3284985" cy="1081319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Pathogen Detection Isolate Browser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3B75D-7FF8-452E-A3C7-F1AD18DF6F6C}"/>
              </a:ext>
            </a:extLst>
          </p:cNvPr>
          <p:cNvSpPr txBox="1"/>
          <p:nvPr/>
        </p:nvSpPr>
        <p:spPr>
          <a:xfrm>
            <a:off x="9099599" y="655563"/>
            <a:ext cx="2788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Every row is an assembled isolate, possibly with AMR, virulence, and/or stress response genes and AST data (if present)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764DB-B4B2-4ECC-98C2-8B065757E03D}"/>
              </a:ext>
            </a:extLst>
          </p:cNvPr>
          <p:cNvSpPr/>
          <p:nvPr/>
        </p:nvSpPr>
        <p:spPr>
          <a:xfrm>
            <a:off x="5567516" y="597310"/>
            <a:ext cx="6474542" cy="1933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+mn-cs"/>
            </a:endParaRPr>
          </a:p>
        </p:txBody>
      </p:sp>
      <p:sp>
        <p:nvSpPr>
          <p:cNvPr id="7" name="Document 5">
            <a:extLst>
              <a:ext uri="{FF2B5EF4-FFF2-40B4-BE49-F238E27FC236}">
                <a16:creationId xmlns:a16="http://schemas.microsoft.com/office/drawing/2014/main" id="{6B9AF338-7D3B-4761-81CD-B5A3CBD5450F}"/>
              </a:ext>
            </a:extLst>
          </p:cNvPr>
          <p:cNvSpPr/>
          <p:nvPr/>
        </p:nvSpPr>
        <p:spPr>
          <a:xfrm>
            <a:off x="5746614" y="3133354"/>
            <a:ext cx="3559618" cy="195484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MicroBIGG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-E (Microbial Browser for Identification of Genetic and Genomic Elements)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07BE4-F044-4D7B-B3C7-94D0E37E559C}"/>
              </a:ext>
            </a:extLst>
          </p:cNvPr>
          <p:cNvSpPr txBox="1"/>
          <p:nvPr/>
        </p:nvSpPr>
        <p:spPr>
          <a:xfrm>
            <a:off x="9399979" y="3120524"/>
            <a:ext cx="2788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Every row is an AMR, virulence, and/or stress response genes with method, type, subtype, class, subclass, and supporting evidence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150CA-C25F-4FCE-8189-DCA07E095CB7}"/>
              </a:ext>
            </a:extLst>
          </p:cNvPr>
          <p:cNvSpPr txBox="1"/>
          <p:nvPr/>
        </p:nvSpPr>
        <p:spPr>
          <a:xfrm>
            <a:off x="9813629" y="2054426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100,000 X 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6D49A-74FC-45C9-A882-73579C434A25}"/>
              </a:ext>
            </a:extLst>
          </p:cNvPr>
          <p:cNvSpPr txBox="1"/>
          <p:nvPr/>
        </p:nvSpPr>
        <p:spPr>
          <a:xfrm>
            <a:off x="9700558" y="5177128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1, 000,000 X 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76D93-7205-435F-9713-B0487458D489}"/>
              </a:ext>
            </a:extLst>
          </p:cNvPr>
          <p:cNvGrpSpPr/>
          <p:nvPr/>
        </p:nvGrpSpPr>
        <p:grpSpPr>
          <a:xfrm>
            <a:off x="275020" y="643792"/>
            <a:ext cx="4198349" cy="2102495"/>
            <a:chOff x="275020" y="652292"/>
            <a:chExt cx="4016761" cy="19663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B2CBC4-B052-4CF1-8DA2-785444AE2B9B}"/>
                </a:ext>
              </a:extLst>
            </p:cNvPr>
            <p:cNvSpPr txBox="1"/>
            <p:nvPr/>
          </p:nvSpPr>
          <p:spPr>
            <a:xfrm>
              <a:off x="2807135" y="652292"/>
              <a:ext cx="1484646" cy="112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Every row is a reference gene or point mutation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BE18C4-15F7-4875-B3C0-B8038527312A}"/>
                </a:ext>
              </a:extLst>
            </p:cNvPr>
            <p:cNvSpPr/>
            <p:nvPr/>
          </p:nvSpPr>
          <p:spPr>
            <a:xfrm>
              <a:off x="275020" y="653743"/>
              <a:ext cx="4016761" cy="19648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83C0A8-B311-4EFC-BB15-7B7554A41223}"/>
                </a:ext>
              </a:extLst>
            </p:cNvPr>
            <p:cNvSpPr txBox="1"/>
            <p:nvPr/>
          </p:nvSpPr>
          <p:spPr>
            <a:xfrm>
              <a:off x="2807135" y="2165577"/>
              <a:ext cx="1316749" cy="345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1,000 X N</a:t>
              </a:r>
            </a:p>
          </p:txBody>
        </p:sp>
        <p:sp>
          <p:nvSpPr>
            <p:cNvPr id="15" name="Document 5">
              <a:extLst>
                <a:ext uri="{FF2B5EF4-FFF2-40B4-BE49-F238E27FC236}">
                  <a16:creationId xmlns:a16="http://schemas.microsoft.com/office/drawing/2014/main" id="{48A1E8D7-968D-4123-BEB2-27CCBDEF1209}"/>
                </a:ext>
              </a:extLst>
            </p:cNvPr>
            <p:cNvSpPr/>
            <p:nvPr/>
          </p:nvSpPr>
          <p:spPr>
            <a:xfrm>
              <a:off x="362672" y="749128"/>
              <a:ext cx="2444463" cy="1265090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Reference Gene Catalog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14327A-86F6-484E-932C-09D879080A3D}"/>
              </a:ext>
            </a:extLst>
          </p:cNvPr>
          <p:cNvGrpSpPr/>
          <p:nvPr/>
        </p:nvGrpSpPr>
        <p:grpSpPr>
          <a:xfrm>
            <a:off x="283482" y="3192516"/>
            <a:ext cx="4264420" cy="2115701"/>
            <a:chOff x="283482" y="2989223"/>
            <a:chExt cx="4088070" cy="19648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B47C8D-2F5E-4318-BE4B-EAF5349B452B}"/>
                </a:ext>
              </a:extLst>
            </p:cNvPr>
            <p:cNvSpPr txBox="1"/>
            <p:nvPr/>
          </p:nvSpPr>
          <p:spPr>
            <a:xfrm>
              <a:off x="2815597" y="3001585"/>
              <a:ext cx="1555955" cy="85749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Every row is an AMR-specific HMM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34E5CE-E3C8-4F02-96E5-D72F23E06FC6}"/>
                </a:ext>
              </a:extLst>
            </p:cNvPr>
            <p:cNvSpPr/>
            <p:nvPr/>
          </p:nvSpPr>
          <p:spPr>
            <a:xfrm>
              <a:off x="283482" y="2989223"/>
              <a:ext cx="4016761" cy="196485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00083-F023-42E7-A89C-736DCCF21FC0}"/>
                </a:ext>
              </a:extLst>
            </p:cNvPr>
            <p:cNvSpPr txBox="1"/>
            <p:nvPr/>
          </p:nvSpPr>
          <p:spPr>
            <a:xfrm>
              <a:off x="2995496" y="4561647"/>
              <a:ext cx="982266" cy="34299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100 X N</a:t>
              </a:r>
            </a:p>
          </p:txBody>
        </p:sp>
        <p:sp>
          <p:nvSpPr>
            <p:cNvPr id="20" name="Document 5">
              <a:extLst>
                <a:ext uri="{FF2B5EF4-FFF2-40B4-BE49-F238E27FC236}">
                  <a16:creationId xmlns:a16="http://schemas.microsoft.com/office/drawing/2014/main" id="{0615FB62-074A-49E6-BD0A-170BCE3C505B}"/>
                </a:ext>
              </a:extLst>
            </p:cNvPr>
            <p:cNvSpPr/>
            <p:nvPr/>
          </p:nvSpPr>
          <p:spPr>
            <a:xfrm>
              <a:off x="371134" y="3086389"/>
              <a:ext cx="2444463" cy="1265090"/>
            </a:xfrm>
            <a:prstGeom prst="flowChartDocument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Cambria" panose="02040503050406030204" pitchFamily="18" charset="0"/>
                  <a:cs typeface="+mn-cs"/>
                </a:rPr>
                <a:t>HMM AMR Browser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678CD0-DDDA-4696-833E-9B56BEA0ADB5}"/>
              </a:ext>
            </a:extLst>
          </p:cNvPr>
          <p:cNvSpPr txBox="1"/>
          <p:nvPr/>
        </p:nvSpPr>
        <p:spPr>
          <a:xfrm>
            <a:off x="4386396" y="46752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+mn-cs"/>
              </a:rPr>
              <a:t>AMR Informatics - User Interfaces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3F8329-472E-45F7-B620-A39633DBE3C8}"/>
              </a:ext>
            </a:extLst>
          </p:cNvPr>
          <p:cNvCxnSpPr/>
          <p:nvPr/>
        </p:nvCxnSpPr>
        <p:spPr>
          <a:xfrm>
            <a:off x="8485720" y="2586824"/>
            <a:ext cx="0" cy="355479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763F31-7D83-41B7-9287-018CB8411033}"/>
              </a:ext>
            </a:extLst>
          </p:cNvPr>
          <p:cNvCxnSpPr>
            <a:cxnSpLocks/>
          </p:cNvCxnSpPr>
          <p:nvPr/>
        </p:nvCxnSpPr>
        <p:spPr>
          <a:xfrm>
            <a:off x="4923985" y="1602035"/>
            <a:ext cx="429679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57889E-4E97-4645-B6DD-FD7F310DBC74}"/>
              </a:ext>
            </a:extLst>
          </p:cNvPr>
          <p:cNvCxnSpPr>
            <a:cxnSpLocks/>
          </p:cNvCxnSpPr>
          <p:nvPr/>
        </p:nvCxnSpPr>
        <p:spPr>
          <a:xfrm>
            <a:off x="4871378" y="2423758"/>
            <a:ext cx="482287" cy="459552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20D5A5-66B0-4B9D-B210-260FC66A4CB2}"/>
              </a:ext>
            </a:extLst>
          </p:cNvPr>
          <p:cNvCxnSpPr>
            <a:cxnSpLocks/>
          </p:cNvCxnSpPr>
          <p:nvPr/>
        </p:nvCxnSpPr>
        <p:spPr>
          <a:xfrm>
            <a:off x="4923986" y="4108082"/>
            <a:ext cx="429679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A1EAE8-43E6-4DF8-B11B-F0DD33765FE3}"/>
              </a:ext>
            </a:extLst>
          </p:cNvPr>
          <p:cNvCxnSpPr>
            <a:cxnSpLocks/>
          </p:cNvCxnSpPr>
          <p:nvPr/>
        </p:nvCxnSpPr>
        <p:spPr>
          <a:xfrm flipV="1">
            <a:off x="4871378" y="2998429"/>
            <a:ext cx="482287" cy="271835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1653A7-DE66-4009-A7E5-6C8630D89A6F}"/>
              </a:ext>
            </a:extLst>
          </p:cNvPr>
          <p:cNvCxnSpPr>
            <a:cxnSpLocks/>
          </p:cNvCxnSpPr>
          <p:nvPr/>
        </p:nvCxnSpPr>
        <p:spPr>
          <a:xfrm flipV="1">
            <a:off x="8684824" y="2586824"/>
            <a:ext cx="0" cy="355479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B381F0-B7FD-4250-934C-28355E2D5DF6}"/>
              </a:ext>
            </a:extLst>
          </p:cNvPr>
          <p:cNvCxnSpPr>
            <a:cxnSpLocks/>
          </p:cNvCxnSpPr>
          <p:nvPr/>
        </p:nvCxnSpPr>
        <p:spPr>
          <a:xfrm>
            <a:off x="11097501" y="2582847"/>
            <a:ext cx="0" cy="18171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FB19FE-C194-4F51-ADE5-C453C7A963B0}"/>
              </a:ext>
            </a:extLst>
          </p:cNvPr>
          <p:cNvSpPr txBox="1"/>
          <p:nvPr/>
        </p:nvSpPr>
        <p:spPr>
          <a:xfrm>
            <a:off x="9991112" y="265707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Download genomes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95C6A2-0CF2-4BF7-85A0-39A350CE7E65}"/>
              </a:ext>
            </a:extLst>
          </p:cNvPr>
          <p:cNvSpPr/>
          <p:nvPr/>
        </p:nvSpPr>
        <p:spPr>
          <a:xfrm>
            <a:off x="5566172" y="3006062"/>
            <a:ext cx="6474542" cy="2540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161DBB-4092-4433-A02B-38F69D436CD9}"/>
              </a:ext>
            </a:extLst>
          </p:cNvPr>
          <p:cNvSpPr txBox="1"/>
          <p:nvPr/>
        </p:nvSpPr>
        <p:spPr>
          <a:xfrm>
            <a:off x="6096000" y="5673752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Download genes, genes + flanks, contigs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EF7E01-AA54-4F9E-A66A-A5AB0538EA57}"/>
              </a:ext>
            </a:extLst>
          </p:cNvPr>
          <p:cNvCxnSpPr>
            <a:cxnSpLocks/>
          </p:cNvCxnSpPr>
          <p:nvPr/>
        </p:nvCxnSpPr>
        <p:spPr>
          <a:xfrm>
            <a:off x="7820901" y="5582894"/>
            <a:ext cx="0" cy="18171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758FCD-C06B-4599-B455-87B9072114EC}"/>
              </a:ext>
            </a:extLst>
          </p:cNvPr>
          <p:cNvSpPr/>
          <p:nvPr/>
        </p:nvSpPr>
        <p:spPr>
          <a:xfrm>
            <a:off x="5699483" y="2100048"/>
            <a:ext cx="3982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https://www.ncbi.nlm.nih.gov/pathogens/isolates/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82A89D-72B6-4A08-B328-1AC8C1CCB728}"/>
              </a:ext>
            </a:extLst>
          </p:cNvPr>
          <p:cNvSpPr/>
          <p:nvPr/>
        </p:nvSpPr>
        <p:spPr>
          <a:xfrm>
            <a:off x="237657" y="2782986"/>
            <a:ext cx="3980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https://www.ncbi.nlm.nih.gov/pathogens/refgene/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E9E9C1-AB45-42D9-B65D-369C0097786E}"/>
              </a:ext>
            </a:extLst>
          </p:cNvPr>
          <p:cNvSpPr/>
          <p:nvPr/>
        </p:nvSpPr>
        <p:spPr>
          <a:xfrm>
            <a:off x="6071264" y="6022497"/>
            <a:ext cx="4262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https://www.ncbi.nlm.nih.gov/pathogens/microbigge/</a:t>
            </a:r>
          </a:p>
        </p:txBody>
      </p:sp>
    </p:spTree>
    <p:extLst>
      <p:ext uri="{BB962C8B-B14F-4D97-AF65-F5344CB8AC3E}">
        <p14:creationId xmlns:p14="http://schemas.microsoft.com/office/powerpoint/2010/main" val="295959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F8DAB-E573-49B0-890F-54BD4006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57" y="555171"/>
            <a:ext cx="5890456" cy="574765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23B55-87E1-4121-88CB-47131A9C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7" y="276286"/>
            <a:ext cx="5078867" cy="32572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2DC0C-1FD8-4047-A951-8EB0467EC6E3}"/>
              </a:ext>
            </a:extLst>
          </p:cNvPr>
          <p:cNvSpPr txBox="1"/>
          <p:nvPr/>
        </p:nvSpPr>
        <p:spPr>
          <a:xfrm>
            <a:off x="391886" y="1561605"/>
            <a:ext cx="42402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Isolates Browser contains identified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genes for antimicrobial resistance,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virulence, and stress response 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AMRFinderPlus. Genes are broken 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by method from that tool (complete,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partial, point, HMM,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Susceptibility data, if available,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provided by submitters. Susceptibility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calls are broken down based 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S/I/R/ND made by the submitter.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Full AST data including MICs (if available)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are available in BioSample database.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C63716-0167-472D-AC53-FEB7C270E13F}"/>
              </a:ext>
            </a:extLst>
          </p:cNvPr>
          <p:cNvCxnSpPr/>
          <p:nvPr/>
        </p:nvCxnSpPr>
        <p:spPr>
          <a:xfrm flipV="1">
            <a:off x="4233553" y="920338"/>
            <a:ext cx="605642" cy="1306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02940E-5333-4786-ABF1-8AF01EB8F5A1}"/>
              </a:ext>
            </a:extLst>
          </p:cNvPr>
          <p:cNvCxnSpPr/>
          <p:nvPr/>
        </p:nvCxnSpPr>
        <p:spPr>
          <a:xfrm>
            <a:off x="4233553" y="2226623"/>
            <a:ext cx="563004" cy="5759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5B6429-999B-4AD4-BB17-2B89D0AAB20E}"/>
              </a:ext>
            </a:extLst>
          </p:cNvPr>
          <p:cNvCxnSpPr/>
          <p:nvPr/>
        </p:nvCxnSpPr>
        <p:spPr>
          <a:xfrm>
            <a:off x="4233553" y="2226623"/>
            <a:ext cx="563004" cy="8253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F43A92-A4F5-4813-A2D8-1A5EF22EA2A0}"/>
              </a:ext>
            </a:extLst>
          </p:cNvPr>
          <p:cNvCxnSpPr/>
          <p:nvPr/>
        </p:nvCxnSpPr>
        <p:spPr>
          <a:xfrm flipV="1">
            <a:off x="4001984" y="1294410"/>
            <a:ext cx="5189517" cy="3046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7902B2-05B0-45BC-B35E-033B4E021288}"/>
              </a:ext>
            </a:extLst>
          </p:cNvPr>
          <p:cNvCxnSpPr/>
          <p:nvPr/>
        </p:nvCxnSpPr>
        <p:spPr>
          <a:xfrm flipV="1">
            <a:off x="4001984" y="3972296"/>
            <a:ext cx="5189517" cy="368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C7A4D1-4458-4737-A34F-9075BA557C10}"/>
              </a:ext>
            </a:extLst>
          </p:cNvPr>
          <p:cNvCxnSpPr/>
          <p:nvPr/>
        </p:nvCxnSpPr>
        <p:spPr>
          <a:xfrm>
            <a:off x="4001984" y="4340431"/>
            <a:ext cx="5231081" cy="2671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1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504A9-79F1-4F99-9EEF-D8877876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2" y="417368"/>
            <a:ext cx="8524875" cy="46101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3B1CC-9FFD-4B23-92D4-BEF982016163}"/>
              </a:ext>
            </a:extLst>
          </p:cNvPr>
          <p:cNvSpPr txBox="1"/>
          <p:nvPr/>
        </p:nvSpPr>
        <p:spPr>
          <a:xfrm>
            <a:off x="866899" y="5136078"/>
            <a:ext cx="947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Full AST data (if submitted) is available in BioSample as an embedded table as an antibiogram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samples with AST data can be found with the search: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  <a:hlinkClick r:id="rId3"/>
              </a:rPr>
              <a:t>antibiogram[filter]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80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D7D1D-114B-4B5F-A216-91E59796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26" y="689474"/>
            <a:ext cx="1733550" cy="4381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A6848-E593-4636-BFB4-83E6D5DA4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39" y="689474"/>
            <a:ext cx="3343275" cy="4381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6B9858-69D1-496D-81D9-11FE39AB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3" y="2576945"/>
            <a:ext cx="10173233" cy="35671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9D4C1C-8584-432B-8C95-5856B1DE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17" y="10119"/>
            <a:ext cx="11695043" cy="718752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badi" panose="020B0604020104020204" pitchFamily="34" charset="0"/>
              </a:rPr>
              <a:t>MicroBIGG</a:t>
            </a:r>
            <a:r>
              <a:rPr lang="en-US" sz="4000" dirty="0">
                <a:latin typeface="Abadi" panose="020B0604020104020204" pitchFamily="34" charset="0"/>
              </a:rPr>
              <a:t>-E</a:t>
            </a:r>
            <a:r>
              <a:rPr lang="en-US" sz="4000">
                <a:latin typeface="Abadi" panose="020B0604020104020204" pitchFamily="34" charset="0"/>
              </a:rPr>
              <a:t>: Cross-browser selection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6F801-1244-4E7F-B570-02CB521ACC35}"/>
              </a:ext>
            </a:extLst>
          </p:cNvPr>
          <p:cNvSpPr txBox="1"/>
          <p:nvPr/>
        </p:nvSpPr>
        <p:spPr>
          <a:xfrm>
            <a:off x="413431" y="1482952"/>
            <a:ext cx="805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selections in the Isolates Browser can be used to select data in the MicroBIGG-E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34509E-1D08-4C85-B749-318EB010CC6B}"/>
              </a:ext>
            </a:extLst>
          </p:cNvPr>
          <p:cNvCxnSpPr/>
          <p:nvPr/>
        </p:nvCxnSpPr>
        <p:spPr>
          <a:xfrm>
            <a:off x="1805049" y="1055086"/>
            <a:ext cx="486889" cy="3887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975C3-DF26-4542-9AA5-51011A9D94A4}"/>
              </a:ext>
            </a:extLst>
          </p:cNvPr>
          <p:cNvCxnSpPr/>
          <p:nvPr/>
        </p:nvCxnSpPr>
        <p:spPr>
          <a:xfrm flipV="1">
            <a:off x="2291938" y="1123080"/>
            <a:ext cx="659080" cy="3207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47107-E483-4B60-AEE7-44BD8D0C70DB}"/>
              </a:ext>
            </a:extLst>
          </p:cNvPr>
          <p:cNvSpPr/>
          <p:nvPr/>
        </p:nvSpPr>
        <p:spPr>
          <a:xfrm>
            <a:off x="5707343" y="1891422"/>
            <a:ext cx="6215716" cy="1013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3369D-33B9-437B-AA14-F6C3A04CC904}"/>
              </a:ext>
            </a:extLst>
          </p:cNvPr>
          <p:cNvSpPr txBox="1"/>
          <p:nvPr/>
        </p:nvSpPr>
        <p:spPr>
          <a:xfrm>
            <a:off x="5707343" y="1891422"/>
            <a:ext cx="629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data in the MicroBIGG-E is restricted both by the availibilty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assembly in GenBank and in this case by the selection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isolates in the Isolate Browser for the cross browser selection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24745E-59DE-469D-8A64-1D1FC62C6A11}"/>
              </a:ext>
            </a:extLst>
          </p:cNvPr>
          <p:cNvCxnSpPr/>
          <p:nvPr/>
        </p:nvCxnSpPr>
        <p:spPr>
          <a:xfrm flipH="1">
            <a:off x="3550024" y="2211294"/>
            <a:ext cx="2157319" cy="3656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CC65F2-71D0-4CF9-8410-097A1453C9DC}"/>
              </a:ext>
            </a:extLst>
          </p:cNvPr>
          <p:cNvCxnSpPr/>
          <p:nvPr/>
        </p:nvCxnSpPr>
        <p:spPr>
          <a:xfrm flipV="1">
            <a:off x="2438276" y="2211294"/>
            <a:ext cx="3269067" cy="890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BF6E1E-15D0-4D0C-8275-23FF7D318098}"/>
              </a:ext>
            </a:extLst>
          </p:cNvPr>
          <p:cNvSpPr txBox="1"/>
          <p:nvPr/>
        </p:nvSpPr>
        <p:spPr>
          <a:xfrm>
            <a:off x="3408218" y="6168526"/>
            <a:ext cx="702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every row in the MicroBIGG-E is a element (gene, point mutation) identified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AMRFinderPlus - and restricted by those genomes available in GenBank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3EF09-F6A0-4B17-B6CE-8E531685F544}"/>
              </a:ext>
            </a:extLst>
          </p:cNvPr>
          <p:cNvCxnSpPr/>
          <p:nvPr/>
        </p:nvCxnSpPr>
        <p:spPr>
          <a:xfrm flipV="1">
            <a:off x="4815444" y="4542312"/>
            <a:ext cx="368135" cy="16684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3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DABE01-3200-413F-8C7D-D45EB90A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17" y="10119"/>
            <a:ext cx="11695043" cy="718752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badi" panose="020B0604020104020204" pitchFamily="34" charset="0"/>
              </a:rPr>
              <a:t>MicroBIGG</a:t>
            </a:r>
            <a:r>
              <a:rPr lang="en-US" sz="4000" dirty="0">
                <a:latin typeface="Abadi" panose="020B0604020104020204" pitchFamily="34" charset="0"/>
              </a:rPr>
              <a:t>-E: Finding Genes on the Same Contig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C168D8-B191-484B-89A6-8901F8A4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3" y="834726"/>
            <a:ext cx="8498859" cy="52120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8A93B9-FA60-465A-A15B-50F7E574075B}"/>
              </a:ext>
            </a:extLst>
          </p:cNvPr>
          <p:cNvSpPr/>
          <p:nvPr/>
        </p:nvSpPr>
        <p:spPr>
          <a:xfrm>
            <a:off x="881637" y="2668186"/>
            <a:ext cx="8050924" cy="141889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A2C809-7DC6-430E-81B6-8614F886E66E}"/>
              </a:ext>
            </a:extLst>
          </p:cNvPr>
          <p:cNvSpPr/>
          <p:nvPr/>
        </p:nvSpPr>
        <p:spPr>
          <a:xfrm>
            <a:off x="881637" y="4066764"/>
            <a:ext cx="8050924" cy="1838607"/>
          </a:xfrm>
          <a:prstGeom prst="rect">
            <a:avLst/>
          </a:prstGeom>
          <a:solidFill>
            <a:schemeClr val="accent4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43030-40B4-4A21-897F-1D8C81D5A5BB}"/>
              </a:ext>
            </a:extLst>
          </p:cNvPr>
          <p:cNvSpPr txBox="1"/>
          <p:nvPr/>
        </p:nvSpPr>
        <p:spPr>
          <a:xfrm>
            <a:off x="9447397" y="904598"/>
            <a:ext cx="26324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MicroBIGG-E 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also be searched directly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in this case the search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for two genes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same contig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filtered by analysis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scope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3F2F66-CBC8-4D67-8ED4-FAC1B98206E8}"/>
              </a:ext>
            </a:extLst>
          </p:cNvPr>
          <p:cNvCxnSpPr/>
          <p:nvPr/>
        </p:nvCxnSpPr>
        <p:spPr>
          <a:xfrm>
            <a:off x="2982259" y="1482165"/>
            <a:ext cx="6382870" cy="1410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2AEB41-569C-407B-8DD8-C88F48918F54}"/>
              </a:ext>
            </a:extLst>
          </p:cNvPr>
          <p:cNvCxnSpPr/>
          <p:nvPr/>
        </p:nvCxnSpPr>
        <p:spPr>
          <a:xfrm>
            <a:off x="3442447" y="2014071"/>
            <a:ext cx="5922682" cy="878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35D8E1-1EAA-447B-8A26-E56D56ECA2AF}"/>
              </a:ext>
            </a:extLst>
          </p:cNvPr>
          <p:cNvCxnSpPr/>
          <p:nvPr/>
        </p:nvCxnSpPr>
        <p:spPr>
          <a:xfrm>
            <a:off x="4380753" y="2761129"/>
            <a:ext cx="5199529" cy="16554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7E6796-5636-422C-B917-BF71A340624B}"/>
              </a:ext>
            </a:extLst>
          </p:cNvPr>
          <p:cNvCxnSpPr/>
          <p:nvPr/>
        </p:nvCxnSpPr>
        <p:spPr>
          <a:xfrm>
            <a:off x="4380753" y="3334871"/>
            <a:ext cx="5199529" cy="1081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EBDBB9-05EA-4D84-B3DF-F540C175DA8F}"/>
              </a:ext>
            </a:extLst>
          </p:cNvPr>
          <p:cNvSpPr txBox="1"/>
          <p:nvPr/>
        </p:nvSpPr>
        <p:spPr>
          <a:xfrm>
            <a:off x="9753156" y="4161030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two genes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on the same contig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901F5-0F40-491A-B48E-59EA14BF66B1}"/>
              </a:ext>
            </a:extLst>
          </p:cNvPr>
          <p:cNvCxnSpPr/>
          <p:nvPr/>
        </p:nvCxnSpPr>
        <p:spPr>
          <a:xfrm>
            <a:off x="3059953" y="3992282"/>
            <a:ext cx="6693203" cy="12251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30C9A6-8EC2-49FA-8640-EC00D00814C0}"/>
              </a:ext>
            </a:extLst>
          </p:cNvPr>
          <p:cNvCxnSpPr/>
          <p:nvPr/>
        </p:nvCxnSpPr>
        <p:spPr>
          <a:xfrm>
            <a:off x="3059953" y="4986067"/>
            <a:ext cx="6693203" cy="231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EB7E5C-D8F5-4551-B84B-F85B052FA273}"/>
              </a:ext>
            </a:extLst>
          </p:cNvPr>
          <p:cNvSpPr txBox="1"/>
          <p:nvPr/>
        </p:nvSpPr>
        <p:spPr>
          <a:xfrm>
            <a:off x="9846210" y="4961699"/>
            <a:ext cx="2220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two different contigs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are shown by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colored boxes</a:t>
            </a:r>
          </a:p>
        </p:txBody>
      </p:sp>
    </p:spTree>
    <p:extLst>
      <p:ext uri="{BB962C8B-B14F-4D97-AF65-F5344CB8AC3E}">
        <p14:creationId xmlns:p14="http://schemas.microsoft.com/office/powerpoint/2010/main" val="1685314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75DBB9-556F-4B61-9388-83989F8F8722}"/>
              </a:ext>
            </a:extLst>
          </p:cNvPr>
          <p:cNvSpPr txBox="1">
            <a:spLocks/>
          </p:cNvSpPr>
          <p:nvPr/>
        </p:nvSpPr>
        <p:spPr>
          <a:xfrm>
            <a:off x="385011" y="1540617"/>
            <a:ext cx="109687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Are these isolates clonally related?</a:t>
            </a: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- by providing an easy-to-use web interace to quickly assess genetic similarity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- by building a rapid analysis pipeline that presents the results:	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&lt; 60 minutes after submission (Rapid Reports)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&lt; 24 hours after submission (web interface)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- by building an automated notification system so users can stay abreast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of the latest data without having to constantly check the web page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- by releasing data on FTP for those building automated systems for data retrieval</a:t>
            </a: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9D2E1-B7DC-493F-9673-7940F891160C}"/>
              </a:ext>
            </a:extLst>
          </p:cNvPr>
          <p:cNvSpPr txBox="1"/>
          <p:nvPr/>
        </p:nvSpPr>
        <p:spPr>
          <a:xfrm>
            <a:off x="1436914" y="564077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Pathogen Detection resources facilitate the following: </a:t>
            </a:r>
          </a:p>
        </p:txBody>
      </p:sp>
    </p:spTree>
    <p:extLst>
      <p:ext uri="{BB962C8B-B14F-4D97-AF65-F5344CB8AC3E}">
        <p14:creationId xmlns:p14="http://schemas.microsoft.com/office/powerpoint/2010/main" val="965239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9D2E1-B7DC-493F-9673-7940F891160C}"/>
              </a:ext>
            </a:extLst>
          </p:cNvPr>
          <p:cNvSpPr txBox="1"/>
          <p:nvPr/>
        </p:nvSpPr>
        <p:spPr>
          <a:xfrm>
            <a:off x="1436914" y="564077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 Pathogen Detection resources facilitate the following: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9E08BB-A032-41DC-A0CD-5E1B4F8FEFD3}"/>
              </a:ext>
            </a:extLst>
          </p:cNvPr>
          <p:cNvSpPr txBox="1">
            <a:spLocks/>
          </p:cNvSpPr>
          <p:nvPr/>
        </p:nvSpPr>
        <p:spPr>
          <a:xfrm>
            <a:off x="438450" y="1433739"/>
            <a:ext cx="109687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What is the anti-microbial resistance, stress response, and virulence gene repertoire of this isolate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- by building an up-to-date reference catalog AMR, stress response, and virulence genes 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collaboration with external experts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- by building a tool, AMRFinderPlus, that can identify genes, proteins, and point mutations in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a pathogen assembly using the reference catalog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- by running the AMRFinderPlus tool on all bacterial pathogen assemblies in the Isolates Browser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and providing the gene calls for each isolate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- by providing details on the identified gene for the subset of pathogen assemblies that are in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GenBank including contig position and strength of evidence for the call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- by providing a format for submitters to delivery antibiotic susceptibility data and to integrate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	that into the Isolates Browser</a:t>
            </a:r>
          </a:p>
        </p:txBody>
      </p:sp>
    </p:spTree>
    <p:extLst>
      <p:ext uri="{BB962C8B-B14F-4D97-AF65-F5344CB8AC3E}">
        <p14:creationId xmlns:p14="http://schemas.microsoft.com/office/powerpoint/2010/main" val="120922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9D2E1-B7DC-493F-9673-7940F891160C}"/>
              </a:ext>
            </a:extLst>
          </p:cNvPr>
          <p:cNvSpPr txBox="1"/>
          <p:nvPr/>
        </p:nvSpPr>
        <p:spPr>
          <a:xfrm>
            <a:off x="1003465" y="1401287"/>
            <a:ext cx="90765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For 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Check the detailed help documentation: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badi"/>
                <a:ea typeface="+mn-ea"/>
                <a:cs typeface="+mn-cs"/>
              </a:rPr>
              <a:t>https://www.ncbi.nlm.nih.gov/pathogens/pathogens_help/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Write to us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badi"/>
                <a:ea typeface="+mn-ea"/>
                <a:cs typeface="+mn-cs"/>
              </a:rPr>
              <a:t>pd-help@ncbi.nlm.nih.gov</a:t>
            </a:r>
          </a:p>
        </p:txBody>
      </p:sp>
    </p:spTree>
    <p:extLst>
      <p:ext uri="{BB962C8B-B14F-4D97-AF65-F5344CB8AC3E}">
        <p14:creationId xmlns:p14="http://schemas.microsoft.com/office/powerpoint/2010/main" val="317869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7D373-D8B3-4D39-9FFF-75874BBD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52" y="331916"/>
            <a:ext cx="4595078" cy="33610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http://www.cdc.gov/Features/dsPulseNetFoodborneIllness/dsPulseNetFoodborneIllness_a626px.png">
            <a:extLst>
              <a:ext uri="{FF2B5EF4-FFF2-40B4-BE49-F238E27FC236}">
                <a16:creationId xmlns:a16="http://schemas.microsoft.com/office/drawing/2014/main" id="{CE2C3839-76CC-440E-BB16-9D4EBDD3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46" y="4051531"/>
            <a:ext cx="4982484" cy="24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A51C2-A3B3-4AAB-90EB-A18F0849C07A}"/>
              </a:ext>
            </a:extLst>
          </p:cNvPr>
          <p:cNvSpPr txBox="1"/>
          <p:nvPr/>
        </p:nvSpPr>
        <p:spPr>
          <a:xfrm>
            <a:off x="5064826" y="265879"/>
            <a:ext cx="6453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Started in 2013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FDA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/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CDC Initiated Real-Time 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Listeria*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 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as pilot to move beyond Pulsed Field Gel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Electrophoresis (PFGE) to Whole Genome Sequencing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FDA &amp; CDC could leverage existing systems &amp;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work flows in the laboratory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Cambria" panose="02040503050406030204" pitchFamily="18" charset="0"/>
                <a:cs typeface="Arial" panose="020B0604020202020204" pitchFamily="34" charset="0"/>
              </a:rPr>
              <a:t>Could NCBI play a role?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5F11C-0831-4566-BC00-67AF49BB72A5}"/>
              </a:ext>
            </a:extLst>
          </p:cNvPr>
          <p:cNvSpPr txBox="1"/>
          <p:nvPr/>
        </p:nvSpPr>
        <p:spPr>
          <a:xfrm>
            <a:off x="394752" y="4827319"/>
            <a:ext cx="437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* Listeria chosen due to high morbidity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mortality and low incidence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population (highest impact with least cost)</a:t>
            </a:r>
          </a:p>
        </p:txBody>
      </p:sp>
    </p:spTree>
    <p:extLst>
      <p:ext uri="{BB962C8B-B14F-4D97-AF65-F5344CB8AC3E}">
        <p14:creationId xmlns:p14="http://schemas.microsoft.com/office/powerpoint/2010/main" val="354516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57DF92-DF5C-43D5-8198-A0653A5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19" y="734707"/>
            <a:ext cx="3030992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Richa Agarwala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Victor Ananiev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Azat Badretdin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Slava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 Brover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Joshua Cherry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Jinna Choi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Vyacheslav Chetvernin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Pavan Chilamakuri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Robert 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Cohen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Michael DiCuccio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Boris Fedorov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Mike Feldgarden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Lewis Geer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Renata Geer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Dan Haft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Lianyi Han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Avi Kimchi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Michel Kimelman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William Klimke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Alex Kotliarov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Valerii Lashmanov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Aleksandr Morgulis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Eyal Moses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Chris O'Sullivan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Arjun Prasad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42BE15D-E2A5-4A44-AA60-FDDB48397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258" y="4806899"/>
            <a:ext cx="50270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This research was supported by the Intramural Research Program of the NIH, National Library of Medicine.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http://www.ncbi.nlm.nih.gov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National Center for Biotechnology Information – National Library of Medicine – Bethesda MD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20892 USA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07244-0C05-4E77-91C1-FDA368171DB9}"/>
              </a:ext>
            </a:extLst>
          </p:cNvPr>
          <p:cNvSpPr/>
          <p:nvPr/>
        </p:nvSpPr>
        <p:spPr>
          <a:xfrm>
            <a:off x="3384060" y="734707"/>
            <a:ext cx="337983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Edward 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Kirill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Rotmistrovskyy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Alejandro A. Schaffer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Nadya Serova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Stephen Sherry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Sergey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Shiryev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Martin Shumway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Oleg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Shutov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Douglas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Slotta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Alexandre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Souvorov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Tatiana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Tatusova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Francoise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Thibaud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-Nissen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Igor Tolstoy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Lukas Wagner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Hlavina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Wratko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Chunlin</a:t>
            </a: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 Xiao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Alexander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Zasypkin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Eugene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Yaschenko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Mingzhang Yang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David Lipman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James </a:t>
            </a:r>
            <a:r>
              <a:rPr kumimoji="0" lang="en-US" altLang="ja-JP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Ostell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Kim Pruitt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9DAA0-A6B6-4C11-B4D2-CC1A4EE3158B}"/>
              </a:ext>
            </a:extLst>
          </p:cNvPr>
          <p:cNvSpPr txBox="1"/>
          <p:nvPr/>
        </p:nvSpPr>
        <p:spPr>
          <a:xfrm>
            <a:off x="6362935" y="3956890"/>
            <a:ext cx="414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badi"/>
                <a:ea typeface="+mn-ea"/>
                <a:cs typeface="+mn-cs"/>
              </a:rPr>
              <a:t>pd-help@ncbi.nlm.nih.gov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8559D-A37B-4D92-AC96-4F6A254835D9}"/>
              </a:ext>
            </a:extLst>
          </p:cNvPr>
          <p:cNvSpPr txBox="1"/>
          <p:nvPr/>
        </p:nvSpPr>
        <p:spPr>
          <a:xfrm>
            <a:off x="4349883" y="234103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Acknowledgements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B54EE852-9091-4798-8AFC-1369F4081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827" y="734707"/>
            <a:ext cx="268214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CDC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FDA/CFSAN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GenFS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/>
              <a:ea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USDA-FSIS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PHE/FERA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NHGRI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NIAID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WRAIR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Broad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Wadsworth/MDH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/>
                <a:ea typeface="+mn-ea"/>
                <a:cs typeface="Aharoni" panose="02010803020104030203" pitchFamily="2" charset="-79"/>
              </a:rPr>
              <a:t>Vendors: PacBio, Illumina, Roche</a:t>
            </a:r>
          </a:p>
        </p:txBody>
      </p:sp>
    </p:spTree>
    <p:extLst>
      <p:ext uri="{BB962C8B-B14F-4D97-AF65-F5344CB8AC3E}">
        <p14:creationId xmlns:p14="http://schemas.microsoft.com/office/powerpoint/2010/main" val="168658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Conv_vs_NGLR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B4AB4-3224-4AD7-A751-098E46CD6399}"/>
              </a:ext>
            </a:extLst>
          </p:cNvPr>
          <p:cNvSpPr txBox="1"/>
          <p:nvPr/>
        </p:nvSpPr>
        <p:spPr>
          <a:xfrm>
            <a:off x="3270547" y="6335485"/>
            <a:ext cx="565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Comparison standard PFGE workflow vs. WGS workflow</a:t>
            </a:r>
          </a:p>
        </p:txBody>
      </p:sp>
    </p:spTree>
    <p:extLst>
      <p:ext uri="{BB962C8B-B14F-4D97-AF65-F5344CB8AC3E}">
        <p14:creationId xmlns:p14="http://schemas.microsoft.com/office/powerpoint/2010/main" val="410415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308ADCA-0737-4EE9-8EE7-F58A9F364F56}"/>
              </a:ext>
            </a:extLst>
          </p:cNvPr>
          <p:cNvSpPr/>
          <p:nvPr/>
        </p:nvSpPr>
        <p:spPr>
          <a:xfrm>
            <a:off x="9820894" y="718457"/>
            <a:ext cx="2267704" cy="15690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2F8209-83C4-4F5C-8EAC-4BF960651425}"/>
              </a:ext>
            </a:extLst>
          </p:cNvPr>
          <p:cNvGrpSpPr/>
          <p:nvPr/>
        </p:nvGrpSpPr>
        <p:grpSpPr>
          <a:xfrm>
            <a:off x="675503" y="-1587"/>
            <a:ext cx="10346723" cy="5909935"/>
            <a:chOff x="1828800" y="-1588"/>
            <a:chExt cx="8983664" cy="6889655"/>
          </a:xfrm>
        </p:grpSpPr>
        <p:pic>
          <p:nvPicPr>
            <p:cNvPr id="3" name="Picture 4" descr="C:\Users\SMCGARRY\AppData\Local\Microsoft\Windows\Temporary Internet Files\Content.IE5\CXV61PF7\stomach-ache[1].jpg">
              <a:extLst>
                <a:ext uri="{FF2B5EF4-FFF2-40B4-BE49-F238E27FC236}">
                  <a16:creationId xmlns:a16="http://schemas.microsoft.com/office/drawing/2014/main" id="{3050170E-B487-4E28-B8D6-A205A30D3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1" y="914401"/>
              <a:ext cx="650875" cy="93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5201E2-0BCF-4E70-AE5E-B0BF343E6F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3139" y="762000"/>
              <a:ext cx="6567487" cy="1055688"/>
              <a:chOff x="719137" y="762000"/>
              <a:chExt cx="6566980" cy="1055687"/>
            </a:xfrm>
          </p:grpSpPr>
          <p:pic>
            <p:nvPicPr>
              <p:cNvPr id="29" name="Picture 2" descr="C:\Users\SMCGARRY\AppData\Local\Microsoft\Windows\Temporary Internet Files\Content.IE5\FMR8V3FN\deinococcus1[1].jpg">
                <a:extLst>
                  <a:ext uri="{FF2B5EF4-FFF2-40B4-BE49-F238E27FC236}">
                    <a16:creationId xmlns:a16="http://schemas.microsoft.com/office/drawing/2014/main" id="{BBCDAACE-8F29-43D9-839A-A52EE8451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856" y="1067263"/>
                <a:ext cx="858838" cy="749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6" descr="C:\Users\SMCGARRY\AppData\Local\Microsoft\Windows\Temporary Internet Files\Content.IE5\FMR8V3FN\Cartoon_Pig[1].jpg">
                <a:extLst>
                  <a:ext uri="{FF2B5EF4-FFF2-40B4-BE49-F238E27FC236}">
                    <a16:creationId xmlns:a16="http://schemas.microsoft.com/office/drawing/2014/main" id="{DC298247-23B8-464C-A43E-8505AB79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3527" y="1103776"/>
                <a:ext cx="915988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7" descr="C:\Users\SMCGARRY\AppData\Local\Microsoft\Windows\Temporary Internet Files\Content.IE5\FMR8V3FN\Alfalfa2[1].jpg">
                <a:extLst>
                  <a:ext uri="{FF2B5EF4-FFF2-40B4-BE49-F238E27FC236}">
                    <a16:creationId xmlns:a16="http://schemas.microsoft.com/office/drawing/2014/main" id="{13D8EEF8-1CBF-4281-BC70-E530A5160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6175" y="1126795"/>
                <a:ext cx="708025" cy="630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8" descr="C:\Users\SMCGARRY\AppData\Local\Microsoft\Windows\Temporary Internet Files\Content.IE5\RJGT8BED\factory-295222_960_720[1].png">
                <a:extLst>
                  <a:ext uri="{FF2B5EF4-FFF2-40B4-BE49-F238E27FC236}">
                    <a16:creationId xmlns:a16="http://schemas.microsoft.com/office/drawing/2014/main" id="{7A3A3FAD-B992-44A1-827E-BE9B118B91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37" y="762000"/>
                <a:ext cx="1185863" cy="1055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10" descr="C:\Users\SMCGARRY\AppData\Local\Microsoft\Windows\Temporary Internet Files\Content.IE5\DVU9DHA8\agriculture-593087_640[1].jpg">
                <a:extLst>
                  <a:ext uri="{FF2B5EF4-FFF2-40B4-BE49-F238E27FC236}">
                    <a16:creationId xmlns:a16="http://schemas.microsoft.com/office/drawing/2014/main" id="{2E2C7CF2-996D-4058-BA05-7AA45E91B1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3642" y="1172832"/>
                <a:ext cx="752475" cy="538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E65FE583-841A-49A0-8132-9FF9D3BF5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-1588"/>
              <a:ext cx="8382000" cy="11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Real time surveillance of pathogens for outbreak detection and investigation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D744E6F6-F4C7-4BEB-8478-8F8116504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1" y="1828800"/>
              <a:ext cx="8145463" cy="430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E8540">
                      <a:lumMod val="75000"/>
                    </a:srgbClr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Sampling of clinical/human, food, animal, and environmental bacterial isolates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E9D7F-C321-4698-9626-9412B10DC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2125" y="2667001"/>
              <a:ext cx="8482982" cy="4221066"/>
              <a:chOff x="4099350" y="2152650"/>
              <a:chExt cx="8482983" cy="4220365"/>
            </a:xfrm>
          </p:grpSpPr>
          <p:sp>
            <p:nvSpPr>
              <p:cNvPr id="11" name="Down Arrow 9">
                <a:extLst>
                  <a:ext uri="{FF2B5EF4-FFF2-40B4-BE49-F238E27FC236}">
                    <a16:creationId xmlns:a16="http://schemas.microsoft.com/office/drawing/2014/main" id="{DE7D714B-92C8-485D-BA59-51705A2F889A}"/>
                  </a:ext>
                </a:extLst>
              </p:cNvPr>
              <p:cNvSpPr/>
              <p:nvPr/>
            </p:nvSpPr>
            <p:spPr>
              <a:xfrm>
                <a:off x="9582151" y="3727188"/>
                <a:ext cx="206375" cy="73965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A9BD285C-CAED-41D3-A9E8-B6828BFE63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9350" y="5300661"/>
                <a:ext cx="4446162" cy="968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Minimal metadata,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everything publically accessible,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sequence data in SRA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6A43318-62F0-42EC-99F5-0460B600E960}"/>
                  </a:ext>
                </a:extLst>
              </p:cNvPr>
              <p:cNvSpPr/>
              <p:nvPr/>
            </p:nvSpPr>
            <p:spPr>
              <a:xfrm>
                <a:off x="5772150" y="2170110"/>
                <a:ext cx="3076575" cy="1579299"/>
              </a:xfrm>
              <a:prstGeom prst="ellipse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CCE19913-26E0-4FAD-93BE-9D370EF99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63743" y="5691412"/>
                <a:ext cx="4218590" cy="681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More extensive metadata, analyzed seq data (tools to translate) data shared among PulseNet labs only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3DFC86A-6E82-45BB-A8CD-FA3C4AE5CF9D}"/>
                  </a:ext>
                </a:extLst>
              </p:cNvPr>
              <p:cNvSpPr/>
              <p:nvPr/>
            </p:nvSpPr>
            <p:spPr>
              <a:xfrm>
                <a:off x="8104188" y="2152650"/>
                <a:ext cx="2816225" cy="15793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F70C65F-9BF0-4148-A1F8-954F16A64ED8}"/>
                  </a:ext>
                </a:extLst>
              </p:cNvPr>
              <p:cNvSpPr/>
              <p:nvPr/>
            </p:nvSpPr>
            <p:spPr>
              <a:xfrm>
                <a:off x="8709026" y="4419223"/>
                <a:ext cx="2378075" cy="1285661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PulseNet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 National Database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1BC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CDC analysis (all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71BC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raw sequence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1BC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goes into NCBI</a:t>
                </a:r>
              </a:p>
            </p:txBody>
          </p:sp>
          <p:sp>
            <p:nvSpPr>
              <p:cNvPr id="17" name="Down Arrow 26">
                <a:extLst>
                  <a:ext uri="{FF2B5EF4-FFF2-40B4-BE49-F238E27FC236}">
                    <a16:creationId xmlns:a16="http://schemas.microsoft.com/office/drawing/2014/main" id="{E7B510D7-EEDD-407F-9C83-667DB2F14569}"/>
                  </a:ext>
                </a:extLst>
              </p:cNvPr>
              <p:cNvSpPr/>
              <p:nvPr/>
            </p:nvSpPr>
            <p:spPr>
              <a:xfrm>
                <a:off x="5248275" y="3381171"/>
                <a:ext cx="219075" cy="131105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" name="Down Arrow 27">
                <a:extLst>
                  <a:ext uri="{FF2B5EF4-FFF2-40B4-BE49-F238E27FC236}">
                    <a16:creationId xmlns:a16="http://schemas.microsoft.com/office/drawing/2014/main" id="{22B44D4D-951B-4791-980C-26F1B28A746E}"/>
                  </a:ext>
                </a:extLst>
              </p:cNvPr>
              <p:cNvSpPr/>
              <p:nvPr/>
            </p:nvSpPr>
            <p:spPr>
              <a:xfrm>
                <a:off x="7240588" y="3776393"/>
                <a:ext cx="206375" cy="94281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Down Arrow 28">
                <a:extLst>
                  <a:ext uri="{FF2B5EF4-FFF2-40B4-BE49-F238E27FC236}">
                    <a16:creationId xmlns:a16="http://schemas.microsoft.com/office/drawing/2014/main" id="{78A5BD22-C456-4465-BE13-0F4BDF2F9763}"/>
                  </a:ext>
                </a:extLst>
              </p:cNvPr>
              <p:cNvSpPr/>
              <p:nvPr/>
            </p:nvSpPr>
            <p:spPr>
              <a:xfrm>
                <a:off x="8364539" y="3560529"/>
                <a:ext cx="363537" cy="113169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831B8B-63B3-46F9-B3ED-AFA96E306E3C}"/>
                  </a:ext>
                </a:extLst>
              </p:cNvPr>
              <p:cNvSpPr txBox="1"/>
              <p:nvPr/>
            </p:nvSpPr>
            <p:spPr>
              <a:xfrm>
                <a:off x="4746625" y="2651042"/>
                <a:ext cx="1003300" cy="107621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USDA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PHE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hospitals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B90B0B-9EFB-410A-A9DA-303CB4C11205}"/>
                  </a:ext>
                </a:extLst>
              </p:cNvPr>
              <p:cNvSpPr txBox="1"/>
              <p:nvPr/>
            </p:nvSpPr>
            <p:spPr>
              <a:xfrm>
                <a:off x="9217026" y="2719294"/>
                <a:ext cx="1571625" cy="68160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1BC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State health labs (clinical)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1BC">
                      <a:lumMod val="75000"/>
                    </a:srgbClr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6CB3F3-B4A4-4886-B75E-00C55881ABF9}"/>
                  </a:ext>
                </a:extLst>
              </p:cNvPr>
              <p:cNvSpPr txBox="1"/>
              <p:nvPr/>
            </p:nvSpPr>
            <p:spPr>
              <a:xfrm>
                <a:off x="7688263" y="2705009"/>
                <a:ext cx="1350962" cy="860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81B1E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FSIS &amp; FDA labs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81B1E">
                        <a:lumMod val="75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food, environmental</a:t>
                </a:r>
              </a:p>
            </p:txBody>
          </p:sp>
          <p:sp>
            <p:nvSpPr>
              <p:cNvPr id="23" name="TextBox 5">
                <a:extLst>
                  <a:ext uri="{FF2B5EF4-FFF2-40B4-BE49-F238E27FC236}">
                    <a16:creationId xmlns:a16="http://schemas.microsoft.com/office/drawing/2014/main" id="{AEB19E60-DA4B-4011-BF0D-87E197916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3312" y="2300287"/>
                <a:ext cx="1398588" cy="430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PulseNet</a:t>
                </a: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85871601-D25A-4CB5-935B-F27E5EC18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1412" y="2300287"/>
                <a:ext cx="1565275" cy="430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GenomeTrakr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DB6A25-D38C-4E8A-AA2A-0BEFCA31352B}"/>
                  </a:ext>
                </a:extLst>
              </p:cNvPr>
              <p:cNvSpPr txBox="1"/>
              <p:nvPr/>
            </p:nvSpPr>
            <p:spPr>
              <a:xfrm>
                <a:off x="5772150" y="2692310"/>
                <a:ext cx="1990725" cy="68160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State agriculture &amp; food regulatory labs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FD0624-2C9B-47AC-ABF6-2F5CC8EA7CE4}"/>
                  </a:ext>
                </a:extLst>
              </p:cNvPr>
              <p:cNvSpPr/>
              <p:nvPr/>
            </p:nvSpPr>
            <p:spPr>
              <a:xfrm rot="5400000">
                <a:off x="6534190" y="2993560"/>
                <a:ext cx="463473" cy="391477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74">
                <a:extLst>
                  <a:ext uri="{FF2B5EF4-FFF2-40B4-BE49-F238E27FC236}">
                    <a16:creationId xmlns:a16="http://schemas.microsoft.com/office/drawing/2014/main" id="{C3855640-4606-42F4-B035-C19538B572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1487" y="4772025"/>
                <a:ext cx="1950227" cy="394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NCBI Submission Portal</a:t>
                </a:r>
              </a:p>
            </p:txBody>
          </p:sp>
          <p:sp>
            <p:nvSpPr>
              <p:cNvPr id="28" name="Rounded Rectangle 13">
                <a:extLst>
                  <a:ext uri="{FF2B5EF4-FFF2-40B4-BE49-F238E27FC236}">
                    <a16:creationId xmlns:a16="http://schemas.microsoft.com/office/drawing/2014/main" id="{E3C63ECB-F4D9-4670-81E0-E8A33387076D}"/>
                  </a:ext>
                </a:extLst>
              </p:cNvPr>
              <p:cNvSpPr/>
              <p:nvPr/>
            </p:nvSpPr>
            <p:spPr>
              <a:xfrm>
                <a:off x="4808538" y="3893849"/>
                <a:ext cx="5980113" cy="325383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rPr>
                  <a:t> Raw Genomic Sequence data</a:t>
                </a:r>
              </a:p>
            </p:txBody>
          </p:sp>
        </p:grp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84C038F0-AEDA-4083-8333-35284F507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914" y="2353159"/>
              <a:ext cx="5405509" cy="308564"/>
              <a:chOff x="2323516" y="2079018"/>
              <a:chExt cx="5405033" cy="308592"/>
            </a:xfrm>
          </p:grpSpPr>
          <p:sp>
            <p:nvSpPr>
              <p:cNvPr id="9" name="Right Arrow 10">
                <a:extLst>
                  <a:ext uri="{FF2B5EF4-FFF2-40B4-BE49-F238E27FC236}">
                    <a16:creationId xmlns:a16="http://schemas.microsoft.com/office/drawing/2014/main" id="{3972E13D-3E35-42F4-9526-D3E135EA6530}"/>
                  </a:ext>
                </a:extLst>
              </p:cNvPr>
              <p:cNvSpPr/>
              <p:nvPr/>
            </p:nvSpPr>
            <p:spPr>
              <a:xfrm rot="1527195">
                <a:off x="2323516" y="2079018"/>
                <a:ext cx="657167" cy="2857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Right Arrow 49">
                <a:extLst>
                  <a:ext uri="{FF2B5EF4-FFF2-40B4-BE49-F238E27FC236}">
                    <a16:creationId xmlns:a16="http://schemas.microsoft.com/office/drawing/2014/main" id="{FC03A6BA-7541-402E-9D21-3CB94AE09D2B}"/>
                  </a:ext>
                </a:extLst>
              </p:cNvPr>
              <p:cNvSpPr/>
              <p:nvPr/>
            </p:nvSpPr>
            <p:spPr>
              <a:xfrm rot="8741300">
                <a:off x="7071382" y="2101834"/>
                <a:ext cx="657167" cy="2857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D435638-0718-4A63-852C-4ED3E8EE12F1}"/>
              </a:ext>
            </a:extLst>
          </p:cNvPr>
          <p:cNvSpPr txBox="1"/>
          <p:nvPr/>
        </p:nvSpPr>
        <p:spPr>
          <a:xfrm>
            <a:off x="4015240" y="6262934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Current status of distributed network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D932F1-42B6-4959-A688-D821B31A9A2B}"/>
              </a:ext>
            </a:extLst>
          </p:cNvPr>
          <p:cNvSpPr txBox="1"/>
          <p:nvPr/>
        </p:nvSpPr>
        <p:spPr>
          <a:xfrm>
            <a:off x="9894528" y="779733"/>
            <a:ext cx="2129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Salmonella enterica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Campylobacter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spp.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L.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monocytogenes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STECs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FB68F8-F1D7-4DBB-B860-920A10F36327}"/>
              </a:ext>
            </a:extLst>
          </p:cNvPr>
          <p:cNvSpPr/>
          <p:nvPr/>
        </p:nvSpPr>
        <p:spPr>
          <a:xfrm>
            <a:off x="9831002" y="2596059"/>
            <a:ext cx="2267704" cy="17421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Network includes federal and state public health labs,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food safety labs, academic partners, ag, and vet labs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8D5BBA-7328-4016-9BED-B98D041D5A9A}"/>
              </a:ext>
            </a:extLst>
          </p:cNvPr>
          <p:cNvSpPr/>
          <p:nvPr/>
        </p:nvSpPr>
        <p:spPr>
          <a:xfrm>
            <a:off x="126659" y="2344753"/>
            <a:ext cx="1549293" cy="2328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There are some international labs submitting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such 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Public Health England</a:t>
            </a:r>
          </a:p>
        </p:txBody>
      </p:sp>
    </p:spTree>
    <p:extLst>
      <p:ext uri="{BB962C8B-B14F-4D97-AF65-F5344CB8AC3E}">
        <p14:creationId xmlns:p14="http://schemas.microsoft.com/office/powerpoint/2010/main" val="233655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8F32A4-86A7-41F2-B34A-5C4636264267}"/>
              </a:ext>
            </a:extLst>
          </p:cNvPr>
          <p:cNvGrpSpPr/>
          <p:nvPr/>
        </p:nvGrpSpPr>
        <p:grpSpPr>
          <a:xfrm>
            <a:off x="843090" y="39477"/>
            <a:ext cx="11276234" cy="6589097"/>
            <a:chOff x="843089" y="39477"/>
            <a:chExt cx="12306091" cy="768444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F6535F-0EFA-425B-A6EC-845FD73F3CD9}"/>
                </a:ext>
              </a:extLst>
            </p:cNvPr>
            <p:cNvCxnSpPr/>
            <p:nvPr/>
          </p:nvCxnSpPr>
          <p:spPr>
            <a:xfrm>
              <a:off x="2703095" y="1451811"/>
              <a:ext cx="1082842" cy="24063"/>
            </a:xfrm>
            <a:prstGeom prst="line">
              <a:avLst/>
            </a:prstGeom>
            <a:ln w="476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028B4BF-9B48-4132-8794-90459142F081}"/>
                </a:ext>
              </a:extLst>
            </p:cNvPr>
            <p:cNvCxnSpPr/>
            <p:nvPr/>
          </p:nvCxnSpPr>
          <p:spPr>
            <a:xfrm flipV="1">
              <a:off x="2495550" y="871537"/>
              <a:ext cx="947487" cy="242888"/>
            </a:xfrm>
            <a:prstGeom prst="line">
              <a:avLst/>
            </a:prstGeom>
            <a:ln w="476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E05DED-158D-4556-953C-1150861AFA78}"/>
                </a:ext>
              </a:extLst>
            </p:cNvPr>
            <p:cNvCxnSpPr/>
            <p:nvPr/>
          </p:nvCxnSpPr>
          <p:spPr>
            <a:xfrm flipV="1">
              <a:off x="4219575" y="723399"/>
              <a:ext cx="929941" cy="248151"/>
            </a:xfrm>
            <a:prstGeom prst="line">
              <a:avLst/>
            </a:prstGeom>
            <a:ln w="476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89B794-B9F8-47E3-A23C-6EBAE0E982C6}"/>
                </a:ext>
              </a:extLst>
            </p:cNvPr>
            <p:cNvCxnSpPr/>
            <p:nvPr/>
          </p:nvCxnSpPr>
          <p:spPr>
            <a:xfrm>
              <a:off x="1501817" y="461461"/>
              <a:ext cx="905126" cy="301290"/>
            </a:xfrm>
            <a:prstGeom prst="line">
              <a:avLst/>
            </a:prstGeom>
            <a:ln w="476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F6BBD5-1E54-45F2-99B3-EAE852540FC0}"/>
                </a:ext>
              </a:extLst>
            </p:cNvPr>
            <p:cNvCxnSpPr/>
            <p:nvPr/>
          </p:nvCxnSpPr>
          <p:spPr>
            <a:xfrm flipV="1">
              <a:off x="1979946" y="1109288"/>
              <a:ext cx="1031207" cy="276726"/>
            </a:xfrm>
            <a:prstGeom prst="line">
              <a:avLst/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300048-95D3-4322-A404-1B0F9BECB91B}"/>
                </a:ext>
              </a:extLst>
            </p:cNvPr>
            <p:cNvCxnSpPr/>
            <p:nvPr/>
          </p:nvCxnSpPr>
          <p:spPr>
            <a:xfrm flipV="1">
              <a:off x="1695450" y="694824"/>
              <a:ext cx="1031207" cy="276726"/>
            </a:xfrm>
            <a:prstGeom prst="line">
              <a:avLst/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2F1162-AF70-4390-8631-0523ABB3F3BC}"/>
                </a:ext>
              </a:extLst>
            </p:cNvPr>
            <p:cNvCxnSpPr/>
            <p:nvPr/>
          </p:nvCxnSpPr>
          <p:spPr>
            <a:xfrm>
              <a:off x="4331368" y="1310941"/>
              <a:ext cx="1116932" cy="22559"/>
            </a:xfrm>
            <a:prstGeom prst="line">
              <a:avLst/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2B2FD1-BCF6-4C70-BEE8-B384EACC27C9}"/>
                </a:ext>
              </a:extLst>
            </p:cNvPr>
            <p:cNvCxnSpPr/>
            <p:nvPr/>
          </p:nvCxnSpPr>
          <p:spPr>
            <a:xfrm>
              <a:off x="1179974" y="1310941"/>
              <a:ext cx="896352" cy="218073"/>
            </a:xfrm>
            <a:prstGeom prst="line">
              <a:avLst/>
            </a:prstGeom>
            <a:ln w="476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AC5D7F-A43F-4D5F-81EA-C939C71F0D43}"/>
                </a:ext>
              </a:extLst>
            </p:cNvPr>
            <p:cNvCxnSpPr/>
            <p:nvPr/>
          </p:nvCxnSpPr>
          <p:spPr>
            <a:xfrm>
              <a:off x="3564480" y="497807"/>
              <a:ext cx="766888" cy="197017"/>
            </a:xfrm>
            <a:prstGeom prst="line">
              <a:avLst/>
            </a:prstGeom>
            <a:ln w="476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40A7CB-A47E-445E-9DE5-5576CD32C529}"/>
                </a:ext>
              </a:extLst>
            </p:cNvPr>
            <p:cNvCxnSpPr/>
            <p:nvPr/>
          </p:nvCxnSpPr>
          <p:spPr>
            <a:xfrm flipV="1">
              <a:off x="861262" y="390525"/>
              <a:ext cx="834188" cy="100765"/>
            </a:xfrm>
            <a:prstGeom prst="line">
              <a:avLst/>
            </a:prstGeom>
            <a:ln w="476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D7DAF9-DD3F-4BEE-816D-B97532CF272E}"/>
                </a:ext>
              </a:extLst>
            </p:cNvPr>
            <p:cNvCxnSpPr/>
            <p:nvPr/>
          </p:nvCxnSpPr>
          <p:spPr>
            <a:xfrm flipV="1">
              <a:off x="3244516" y="805740"/>
              <a:ext cx="788068" cy="374482"/>
            </a:xfrm>
            <a:prstGeom prst="line">
              <a:avLst/>
            </a:prstGeom>
            <a:ln w="476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EFC891-5ED1-45C0-B064-CC1D88A7D2BF}"/>
                </a:ext>
              </a:extLst>
            </p:cNvPr>
            <p:cNvCxnSpPr/>
            <p:nvPr/>
          </p:nvCxnSpPr>
          <p:spPr>
            <a:xfrm>
              <a:off x="2676149" y="399298"/>
              <a:ext cx="766888" cy="197017"/>
            </a:xfrm>
            <a:prstGeom prst="line">
              <a:avLst/>
            </a:prstGeom>
            <a:ln w="476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766B1D-2A84-47F4-B043-9745E1D0B6F8}"/>
                </a:ext>
              </a:extLst>
            </p:cNvPr>
            <p:cNvCxnSpPr/>
            <p:nvPr/>
          </p:nvCxnSpPr>
          <p:spPr>
            <a:xfrm>
              <a:off x="843089" y="955885"/>
              <a:ext cx="955757" cy="118937"/>
            </a:xfrm>
            <a:prstGeom prst="line">
              <a:avLst/>
            </a:prstGeom>
            <a:ln w="476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3D0532-B89E-4641-A11B-9DCCC357448D}"/>
                </a:ext>
              </a:extLst>
            </p:cNvPr>
            <p:cNvCxnSpPr/>
            <p:nvPr/>
          </p:nvCxnSpPr>
          <p:spPr>
            <a:xfrm>
              <a:off x="3218697" y="851423"/>
              <a:ext cx="729227" cy="482077"/>
            </a:xfrm>
            <a:prstGeom prst="line">
              <a:avLst/>
            </a:prstGeom>
            <a:ln w="476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DE42C9-5CCC-49E4-B3A7-4AD37E2D32D5}"/>
                </a:ext>
              </a:extLst>
            </p:cNvPr>
            <p:cNvCxnSpPr/>
            <p:nvPr/>
          </p:nvCxnSpPr>
          <p:spPr>
            <a:xfrm flipV="1">
              <a:off x="2676149" y="467978"/>
              <a:ext cx="878807" cy="240317"/>
            </a:xfrm>
            <a:prstGeom prst="line">
              <a:avLst/>
            </a:prstGeom>
            <a:ln w="476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A759AF-4FBC-4960-B291-746E083ED4A7}"/>
                </a:ext>
              </a:extLst>
            </p:cNvPr>
            <p:cNvCxnSpPr/>
            <p:nvPr/>
          </p:nvCxnSpPr>
          <p:spPr>
            <a:xfrm flipH="1" flipV="1">
              <a:off x="4003446" y="339454"/>
              <a:ext cx="735554" cy="632096"/>
            </a:xfrm>
            <a:prstGeom prst="line">
              <a:avLst/>
            </a:prstGeom>
            <a:ln w="476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596661-59CE-4EC7-89BA-AB418735094D}"/>
                </a:ext>
              </a:extLst>
            </p:cNvPr>
            <p:cNvCxnSpPr/>
            <p:nvPr/>
          </p:nvCxnSpPr>
          <p:spPr>
            <a:xfrm>
              <a:off x="1905688" y="1204913"/>
              <a:ext cx="837573" cy="6079"/>
            </a:xfrm>
            <a:prstGeom prst="line">
              <a:avLst/>
            </a:prstGeom>
            <a:ln w="476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0A53E9-77BB-441C-9E7E-C520D855EB8C}"/>
                </a:ext>
              </a:extLst>
            </p:cNvPr>
            <p:cNvCxnSpPr/>
            <p:nvPr/>
          </p:nvCxnSpPr>
          <p:spPr>
            <a:xfrm flipV="1">
              <a:off x="1465347" y="582529"/>
              <a:ext cx="102017" cy="754167"/>
            </a:xfrm>
            <a:prstGeom prst="line">
              <a:avLst/>
            </a:prstGeom>
            <a:ln w="476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Down Arrow 37">
              <a:extLst>
                <a:ext uri="{FF2B5EF4-FFF2-40B4-BE49-F238E27FC236}">
                  <a16:creationId xmlns:a16="http://schemas.microsoft.com/office/drawing/2014/main" id="{CA3BE27C-FC9B-47B9-855F-264BE9244C45}"/>
                </a:ext>
              </a:extLst>
            </p:cNvPr>
            <p:cNvSpPr/>
            <p:nvPr/>
          </p:nvSpPr>
          <p:spPr>
            <a:xfrm>
              <a:off x="3119814" y="1813260"/>
              <a:ext cx="249404" cy="47625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028101-7448-4E07-B98B-F0AEDDE45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178" y="2917546"/>
              <a:ext cx="1570371" cy="3058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own Arrow 57">
              <a:extLst>
                <a:ext uri="{FF2B5EF4-FFF2-40B4-BE49-F238E27FC236}">
                  <a16:creationId xmlns:a16="http://schemas.microsoft.com/office/drawing/2014/main" id="{895CF323-D71E-4F90-A246-C11BAEFE7A8D}"/>
                </a:ext>
              </a:extLst>
            </p:cNvPr>
            <p:cNvSpPr/>
            <p:nvPr/>
          </p:nvSpPr>
          <p:spPr>
            <a:xfrm>
              <a:off x="3124326" y="3213370"/>
              <a:ext cx="249404" cy="476250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BFC9F4-590D-4CA5-9C95-CDF57AD56904}"/>
                </a:ext>
              </a:extLst>
            </p:cNvPr>
            <p:cNvSpPr txBox="1"/>
            <p:nvPr/>
          </p:nvSpPr>
          <p:spPr>
            <a:xfrm>
              <a:off x="5442230" y="790330"/>
              <a:ext cx="4721994" cy="969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Raw data: hundreds of millions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of base pairs in short reads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8395DC-82EB-4519-8E44-24F2A55708B2}"/>
                </a:ext>
              </a:extLst>
            </p:cNvPr>
            <p:cNvSpPr txBox="1"/>
            <p:nvPr/>
          </p:nvSpPr>
          <p:spPr>
            <a:xfrm>
              <a:off x="5878942" y="2443049"/>
              <a:ext cx="4956414" cy="969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Intermediate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data: assembly of a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few million bases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03053-B561-4AF3-BB1B-C81F3FB0A557}"/>
                </a:ext>
              </a:extLst>
            </p:cNvPr>
            <p:cNvSpPr txBox="1"/>
            <p:nvPr/>
          </p:nvSpPr>
          <p:spPr>
            <a:xfrm>
              <a:off x="5734099" y="4266895"/>
              <a:ext cx="4060718" cy="211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Final Actionable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D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ata: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	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cluster membership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	phylogenetic tree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	SNP distances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	antimicrobial resistance gene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	detection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AA4986A-3779-4FBC-BBEC-CE2B217DD23A}"/>
                </a:ext>
              </a:extLst>
            </p:cNvPr>
            <p:cNvGrpSpPr/>
            <p:nvPr/>
          </p:nvGrpSpPr>
          <p:grpSpPr>
            <a:xfrm>
              <a:off x="1590988" y="4348036"/>
              <a:ext cx="3615751" cy="1600200"/>
              <a:chOff x="715617" y="4373217"/>
              <a:chExt cx="3615751" cy="16002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B75392C-0FB9-4F74-99E3-5A26C59F1436}"/>
                  </a:ext>
                </a:extLst>
              </p:cNvPr>
              <p:cNvGrpSpPr/>
              <p:nvPr/>
            </p:nvGrpSpPr>
            <p:grpSpPr>
              <a:xfrm>
                <a:off x="1323957" y="4650862"/>
                <a:ext cx="912772" cy="1064001"/>
                <a:chOff x="1278356" y="4192888"/>
                <a:chExt cx="912772" cy="1064001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1663A43-A871-44AC-995E-17590B4AC0BF}"/>
                    </a:ext>
                  </a:extLst>
                </p:cNvPr>
                <p:cNvGrpSpPr/>
                <p:nvPr/>
              </p:nvGrpSpPr>
              <p:grpSpPr>
                <a:xfrm flipH="1">
                  <a:off x="1278356" y="4192888"/>
                  <a:ext cx="656600" cy="933450"/>
                  <a:chOff x="971550" y="3876675"/>
                  <a:chExt cx="656600" cy="933450"/>
                </a:xfrm>
              </p:grpSpPr>
              <p:cxnSp>
                <p:nvCxnSpPr>
                  <p:cNvPr id="69" name="Elbow Connector 44">
                    <a:extLst>
                      <a:ext uri="{FF2B5EF4-FFF2-40B4-BE49-F238E27FC236}">
                        <a16:creationId xmlns:a16="http://schemas.microsoft.com/office/drawing/2014/main" id="{480CEF99-C4DF-4B39-815F-9163715192A7}"/>
                      </a:ext>
                    </a:extLst>
                  </p:cNvPr>
                  <p:cNvCxnSpPr/>
                  <p:nvPr/>
                </p:nvCxnSpPr>
                <p:spPr>
                  <a:xfrm>
                    <a:off x="971550" y="3876675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Elbow Connector 45">
                    <a:extLst>
                      <a:ext uri="{FF2B5EF4-FFF2-40B4-BE49-F238E27FC236}">
                        <a16:creationId xmlns:a16="http://schemas.microsoft.com/office/drawing/2014/main" id="{B664F1C3-D8EB-4388-A4BC-EEAFDB6ACA2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71550" y="4343400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2A2AD38-F447-4D70-ACC8-53928758B5F0}"/>
                    </a:ext>
                  </a:extLst>
                </p:cNvPr>
                <p:cNvGrpSpPr/>
                <p:nvPr/>
              </p:nvGrpSpPr>
              <p:grpSpPr>
                <a:xfrm flipH="1">
                  <a:off x="1849418" y="5017490"/>
                  <a:ext cx="171076" cy="217696"/>
                  <a:chOff x="971550" y="3876675"/>
                  <a:chExt cx="656600" cy="933450"/>
                </a:xfrm>
              </p:grpSpPr>
              <p:cxnSp>
                <p:nvCxnSpPr>
                  <p:cNvPr id="67" name="Elbow Connector 48">
                    <a:extLst>
                      <a:ext uri="{FF2B5EF4-FFF2-40B4-BE49-F238E27FC236}">
                        <a16:creationId xmlns:a16="http://schemas.microsoft.com/office/drawing/2014/main" id="{5BD6A627-BAA3-4E3C-96CF-44D80E0E9E38}"/>
                      </a:ext>
                    </a:extLst>
                  </p:cNvPr>
                  <p:cNvCxnSpPr/>
                  <p:nvPr/>
                </p:nvCxnSpPr>
                <p:spPr>
                  <a:xfrm>
                    <a:off x="971550" y="3876675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Elbow Connector 49">
                    <a:extLst>
                      <a:ext uri="{FF2B5EF4-FFF2-40B4-BE49-F238E27FC236}">
                        <a16:creationId xmlns:a16="http://schemas.microsoft.com/office/drawing/2014/main" id="{8E119A8D-7A9C-409D-A508-B6F00BAFF8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71550" y="4343400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C0BF095-1905-49A6-85C5-7B90FFBE88C8}"/>
                    </a:ext>
                  </a:extLst>
                </p:cNvPr>
                <p:cNvGrpSpPr/>
                <p:nvPr/>
              </p:nvGrpSpPr>
              <p:grpSpPr>
                <a:xfrm flipH="1">
                  <a:off x="1977504" y="4907000"/>
                  <a:ext cx="171076" cy="217696"/>
                  <a:chOff x="971550" y="3876675"/>
                  <a:chExt cx="656600" cy="933450"/>
                </a:xfrm>
              </p:grpSpPr>
              <p:cxnSp>
                <p:nvCxnSpPr>
                  <p:cNvPr id="65" name="Elbow Connector 54">
                    <a:extLst>
                      <a:ext uri="{FF2B5EF4-FFF2-40B4-BE49-F238E27FC236}">
                        <a16:creationId xmlns:a16="http://schemas.microsoft.com/office/drawing/2014/main" id="{316B8204-18D7-4F3C-84BA-1C795A683315}"/>
                      </a:ext>
                    </a:extLst>
                  </p:cNvPr>
                  <p:cNvCxnSpPr/>
                  <p:nvPr/>
                </p:nvCxnSpPr>
                <p:spPr>
                  <a:xfrm>
                    <a:off x="971550" y="3876675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Elbow Connector 55">
                    <a:extLst>
                      <a:ext uri="{FF2B5EF4-FFF2-40B4-BE49-F238E27FC236}">
                        <a16:creationId xmlns:a16="http://schemas.microsoft.com/office/drawing/2014/main" id="{44F296E3-7554-4436-B71A-5889861F8EC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71550" y="4343400"/>
                    <a:ext cx="656600" cy="466725"/>
                  </a:xfrm>
                  <a:prstGeom prst="bentConnector3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B9FA7684-9758-4F72-B750-F6082145A3DF}"/>
                    </a:ext>
                  </a:extLst>
                </p:cNvPr>
                <p:cNvSpPr/>
                <p:nvPr/>
              </p:nvSpPr>
              <p:spPr>
                <a:xfrm>
                  <a:off x="2125720" y="4882013"/>
                  <a:ext cx="45719" cy="46690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Flowchart: Connector 62">
                  <a:extLst>
                    <a:ext uri="{FF2B5EF4-FFF2-40B4-BE49-F238E27FC236}">
                      <a16:creationId xmlns:a16="http://schemas.microsoft.com/office/drawing/2014/main" id="{776D02F8-3E2D-4017-BF3A-319FAB7FC1B3}"/>
                    </a:ext>
                  </a:extLst>
                </p:cNvPr>
                <p:cNvSpPr/>
                <p:nvPr/>
              </p:nvSpPr>
              <p:spPr>
                <a:xfrm>
                  <a:off x="2145409" y="5102172"/>
                  <a:ext cx="45719" cy="46690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415B3043-1649-42B8-B98B-E85E75D69776}"/>
                    </a:ext>
                  </a:extLst>
                </p:cNvPr>
                <p:cNvSpPr/>
                <p:nvPr/>
              </p:nvSpPr>
              <p:spPr>
                <a:xfrm>
                  <a:off x="2001893" y="5210199"/>
                  <a:ext cx="45719" cy="46690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badi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B6687-5ED4-4BA2-A2A5-907C3E130908}"/>
                  </a:ext>
                </a:extLst>
              </p:cNvPr>
              <p:cNvSpPr/>
              <p:nvPr/>
            </p:nvSpPr>
            <p:spPr>
              <a:xfrm>
                <a:off x="715617" y="4373217"/>
                <a:ext cx="3615751" cy="1600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6A40FC-5851-42D1-BC4D-903B439628DA}"/>
                  </a:ext>
                </a:extLst>
              </p:cNvPr>
              <p:cNvSpPr/>
              <p:nvPr/>
            </p:nvSpPr>
            <p:spPr>
              <a:xfrm>
                <a:off x="2642205" y="5296414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E99B339-FE3B-4AE5-B43B-80399FCCF630}"/>
                  </a:ext>
                </a:extLst>
              </p:cNvPr>
              <p:cNvSpPr/>
              <p:nvPr/>
            </p:nvSpPr>
            <p:spPr>
              <a:xfrm>
                <a:off x="2878688" y="5296414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6E7156-68C4-41A2-AD1A-68C550BEB449}"/>
                  </a:ext>
                </a:extLst>
              </p:cNvPr>
              <p:cNvSpPr/>
              <p:nvPr/>
            </p:nvSpPr>
            <p:spPr>
              <a:xfrm>
                <a:off x="3099277" y="5296414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4F0F5D3-ECB4-4F79-80A1-94F812A14F7B}"/>
                  </a:ext>
                </a:extLst>
              </p:cNvPr>
              <p:cNvSpPr/>
              <p:nvPr/>
            </p:nvSpPr>
            <p:spPr>
              <a:xfrm>
                <a:off x="2642205" y="5493228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77F5845-D532-4112-A58E-F459986DBD9C}"/>
                  </a:ext>
                </a:extLst>
              </p:cNvPr>
              <p:cNvSpPr/>
              <p:nvPr/>
            </p:nvSpPr>
            <p:spPr>
              <a:xfrm>
                <a:off x="2878688" y="5493228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796DB04-98EB-445F-A234-C44D8FB96B3F}"/>
                  </a:ext>
                </a:extLst>
              </p:cNvPr>
              <p:cNvSpPr/>
              <p:nvPr/>
            </p:nvSpPr>
            <p:spPr>
              <a:xfrm>
                <a:off x="3099277" y="5493228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8E6ED88-9FB7-475C-9B23-D0546DF2BE2A}"/>
                  </a:ext>
                </a:extLst>
              </p:cNvPr>
              <p:cNvSpPr/>
              <p:nvPr/>
            </p:nvSpPr>
            <p:spPr>
              <a:xfrm>
                <a:off x="2642205" y="567780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3C50EC8-F045-4B1C-BED3-D1AD20DC67FC}"/>
                  </a:ext>
                </a:extLst>
              </p:cNvPr>
              <p:cNvSpPr/>
              <p:nvPr/>
            </p:nvSpPr>
            <p:spPr>
              <a:xfrm>
                <a:off x="2878688" y="5677800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E38D528-381E-4158-B582-997EC1551967}"/>
                  </a:ext>
                </a:extLst>
              </p:cNvPr>
              <p:cNvSpPr/>
              <p:nvPr/>
            </p:nvSpPr>
            <p:spPr>
              <a:xfrm>
                <a:off x="3099277" y="5677800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256D229-CD28-48F7-892D-AE062BFE18BA}"/>
                  </a:ext>
                </a:extLst>
              </p:cNvPr>
              <p:cNvSpPr/>
              <p:nvPr/>
            </p:nvSpPr>
            <p:spPr>
              <a:xfrm>
                <a:off x="3316707" y="5296414"/>
                <a:ext cx="168904" cy="13383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9A0CC69-6620-4356-A565-E2D4295E65F8}"/>
                  </a:ext>
                </a:extLst>
              </p:cNvPr>
              <p:cNvSpPr/>
              <p:nvPr/>
            </p:nvSpPr>
            <p:spPr>
              <a:xfrm>
                <a:off x="3316707" y="5493228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400A306-E7E8-4982-9C3E-A894082A1BE6}"/>
                  </a:ext>
                </a:extLst>
              </p:cNvPr>
              <p:cNvSpPr/>
              <p:nvPr/>
            </p:nvSpPr>
            <p:spPr>
              <a:xfrm>
                <a:off x="3316707" y="567780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7C2C8BB9-D810-4608-805E-73D264C47C7A}"/>
                  </a:ext>
                </a:extLst>
              </p:cNvPr>
              <p:cNvSpPr/>
              <p:nvPr/>
            </p:nvSpPr>
            <p:spPr>
              <a:xfrm>
                <a:off x="1977386" y="462636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EC2ED8-CE5E-40EE-8745-C1B474776E0A}"/>
                  </a:ext>
                </a:extLst>
              </p:cNvPr>
              <p:cNvSpPr/>
              <p:nvPr/>
            </p:nvSpPr>
            <p:spPr>
              <a:xfrm>
                <a:off x="2642205" y="459231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DCCB71C-8101-4035-AD22-206C431BDD37}"/>
                  </a:ext>
                </a:extLst>
              </p:cNvPr>
              <p:cNvSpPr/>
              <p:nvPr/>
            </p:nvSpPr>
            <p:spPr>
              <a:xfrm>
                <a:off x="2878688" y="459231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4AB145-66D0-426A-AFCA-5458F8C5D635}"/>
                  </a:ext>
                </a:extLst>
              </p:cNvPr>
              <p:cNvSpPr/>
              <p:nvPr/>
            </p:nvSpPr>
            <p:spPr>
              <a:xfrm>
                <a:off x="3099277" y="459231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B5F20E6-69EB-440F-8836-6AF8D3E5DAB1}"/>
                  </a:ext>
                </a:extLst>
              </p:cNvPr>
              <p:cNvSpPr/>
              <p:nvPr/>
            </p:nvSpPr>
            <p:spPr>
              <a:xfrm>
                <a:off x="3316707" y="4592310"/>
                <a:ext cx="168904" cy="133835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80362025-5CF0-4FBC-810F-2ACEF5BBE7AD}"/>
                </a:ext>
              </a:extLst>
            </p:cNvPr>
            <p:cNvSpPr/>
            <p:nvPr/>
          </p:nvSpPr>
          <p:spPr>
            <a:xfrm>
              <a:off x="11991188" y="1180221"/>
              <a:ext cx="695326" cy="522808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EE87A80-5974-4AD4-A1DF-9C853D1CD70A}"/>
                </a:ext>
              </a:extLst>
            </p:cNvPr>
            <p:cNvSpPr/>
            <p:nvPr/>
          </p:nvSpPr>
          <p:spPr>
            <a:xfrm rot="10800000">
              <a:off x="10963839" y="1180221"/>
              <a:ext cx="695326" cy="52280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F4E359-3463-4F0A-B9B1-E875BE7BCB61}"/>
                </a:ext>
              </a:extLst>
            </p:cNvPr>
            <p:cNvSpPr txBox="1"/>
            <p:nvPr/>
          </p:nvSpPr>
          <p:spPr>
            <a:xfrm>
              <a:off x="10950797" y="186857"/>
              <a:ext cx="705360" cy="75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size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16E871-4828-4E3E-AA63-61590C8F9502}"/>
                </a:ext>
              </a:extLst>
            </p:cNvPr>
            <p:cNvSpPr txBox="1"/>
            <p:nvPr/>
          </p:nvSpPr>
          <p:spPr>
            <a:xfrm>
              <a:off x="11835027" y="186857"/>
              <a:ext cx="1314153" cy="75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usefulness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4DC3C45-44E7-4E31-AB10-EAEFBF4C4015}"/>
                </a:ext>
              </a:extLst>
            </p:cNvPr>
            <p:cNvSpPr/>
            <p:nvPr/>
          </p:nvSpPr>
          <p:spPr>
            <a:xfrm>
              <a:off x="5206739" y="39477"/>
              <a:ext cx="2766159" cy="6101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Data Reduction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DCC5BC-1F07-454A-BDA8-332A2AF05F06}"/>
                </a:ext>
              </a:extLst>
            </p:cNvPr>
            <p:cNvSpPr txBox="1"/>
            <p:nvPr/>
          </p:nvSpPr>
          <p:spPr>
            <a:xfrm>
              <a:off x="4059100" y="6754780"/>
              <a:ext cx="5911590" cy="969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Pathogen Detection turns big data into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badi"/>
                  <a:ea typeface="+mn-ea"/>
                  <a:cs typeface="Arial" panose="020B0604020202020204" pitchFamily="34" charset="0"/>
                </a:rPr>
                <a:t>meaningful data &lt;24 hours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CCEA7C-4869-43AF-A185-646812B48EE8}"/>
              </a:ext>
            </a:extLst>
          </p:cNvPr>
          <p:cNvCxnSpPr>
            <a:cxnSpLocks/>
          </p:cNvCxnSpPr>
          <p:nvPr/>
        </p:nvCxnSpPr>
        <p:spPr>
          <a:xfrm flipV="1">
            <a:off x="3373124" y="2493787"/>
            <a:ext cx="814098" cy="1163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D78F63-EE06-4B9E-9AB1-BCB34C2B2BE2}"/>
              </a:ext>
            </a:extLst>
          </p:cNvPr>
          <p:cNvCxnSpPr>
            <a:cxnSpLocks/>
          </p:cNvCxnSpPr>
          <p:nvPr/>
        </p:nvCxnSpPr>
        <p:spPr>
          <a:xfrm flipV="1">
            <a:off x="2423122" y="2493787"/>
            <a:ext cx="814098" cy="1163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BD6B-7ED8-4858-989B-F6A6B459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280">
                <a:latin typeface="+mn-lt"/>
                <a:cs typeface="Arial" panose="020B0604020202020204" pitchFamily="34" charset="0"/>
              </a:rPr>
              <a:t>Analysis goals of current pipeline</a:t>
            </a:r>
            <a:endParaRPr lang="en-US" sz="528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DF6-4EE0-4071-8F35-523C0AD686CD}"/>
              </a:ext>
            </a:extLst>
          </p:cNvPr>
          <p:cNvSpPr txBox="1">
            <a:spLocks/>
          </p:cNvSpPr>
          <p:nvPr/>
        </p:nvSpPr>
        <p:spPr>
          <a:xfrm>
            <a:off x="385011" y="1825625"/>
            <a:ext cx="1096878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Are these isolates clonally related?</a:t>
            </a: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What is the anti-microbial resistance, stress response, and virulence gene repertoire of this isolate</a:t>
            </a: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Analysis pipeline is completely automated, does not require human interaction</a:t>
            </a:r>
          </a:p>
          <a:p>
            <a:pPr marL="548640" marR="0" lvl="0" indent="-5486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Arial" panose="020B0604020202020204" pitchFamily="34" charset="0"/>
              </a:rPr>
              <a:t>Both results presented in easy to use integrated web-interface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1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4DC7A-8303-1B49-A0A4-7BB09C33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51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Pathogen </a:t>
            </a:r>
            <a:r>
              <a:rPr lang="en-US">
                <a:latin typeface="Abadi" panose="020B0604020104020204" pitchFamily="34" charset="0"/>
              </a:rPr>
              <a:t>Detection Pipeline (basics)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FD93B7-DE87-E645-9F25-6221B613C942}"/>
              </a:ext>
            </a:extLst>
          </p:cNvPr>
          <p:cNvSpPr/>
          <p:nvPr/>
        </p:nvSpPr>
        <p:spPr>
          <a:xfrm>
            <a:off x="2511263" y="1411722"/>
            <a:ext cx="1185552" cy="77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SRA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AB3330-6B71-A24F-9952-5FCB0EB0D8FE}"/>
              </a:ext>
            </a:extLst>
          </p:cNvPr>
          <p:cNvCxnSpPr/>
          <p:nvPr/>
        </p:nvCxnSpPr>
        <p:spPr>
          <a:xfrm>
            <a:off x="1696780" y="1796753"/>
            <a:ext cx="656134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EB7B7A-8D55-4A45-A005-D8FD7A368714}"/>
              </a:ext>
            </a:extLst>
          </p:cNvPr>
          <p:cNvCxnSpPr/>
          <p:nvPr/>
        </p:nvCxnSpPr>
        <p:spPr>
          <a:xfrm>
            <a:off x="3901785" y="1796753"/>
            <a:ext cx="656134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DD1DAD6-2336-B447-824F-C4B9C6488CA9}"/>
              </a:ext>
            </a:extLst>
          </p:cNvPr>
          <p:cNvSpPr/>
          <p:nvPr/>
        </p:nvSpPr>
        <p:spPr>
          <a:xfrm>
            <a:off x="4777469" y="1411722"/>
            <a:ext cx="1816011" cy="77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Assembly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02BE2A-D3B3-D149-9783-3ADDDDBDD180}"/>
              </a:ext>
            </a:extLst>
          </p:cNvPr>
          <p:cNvCxnSpPr>
            <a:cxnSpLocks/>
          </p:cNvCxnSpPr>
          <p:nvPr/>
        </p:nvCxnSpPr>
        <p:spPr>
          <a:xfrm>
            <a:off x="5716424" y="2484231"/>
            <a:ext cx="0" cy="71616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399B2-EFE5-D241-9523-C36D0429D041}"/>
              </a:ext>
            </a:extLst>
          </p:cNvPr>
          <p:cNvSpPr/>
          <p:nvPr/>
        </p:nvSpPr>
        <p:spPr>
          <a:xfrm>
            <a:off x="7695791" y="1411722"/>
            <a:ext cx="2001448" cy="77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Annotation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8BDD1E-B934-E84F-8BF5-A41AB72BC93C}"/>
              </a:ext>
            </a:extLst>
          </p:cNvPr>
          <p:cNvCxnSpPr/>
          <p:nvPr/>
        </p:nvCxnSpPr>
        <p:spPr>
          <a:xfrm>
            <a:off x="6816568" y="1796753"/>
            <a:ext cx="656134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AA47B-B48D-9E43-B745-8EBA83FCEB9B}"/>
              </a:ext>
            </a:extLst>
          </p:cNvPr>
          <p:cNvSpPr/>
          <p:nvPr/>
        </p:nvSpPr>
        <p:spPr>
          <a:xfrm>
            <a:off x="4777466" y="3295406"/>
            <a:ext cx="2039099" cy="918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Clustering/Neighbors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D1E9C1-DC55-3040-80C7-5F3650F2ECB0}"/>
              </a:ext>
            </a:extLst>
          </p:cNvPr>
          <p:cNvCxnSpPr>
            <a:cxnSpLocks/>
          </p:cNvCxnSpPr>
          <p:nvPr/>
        </p:nvCxnSpPr>
        <p:spPr>
          <a:xfrm>
            <a:off x="5716424" y="4375853"/>
            <a:ext cx="0" cy="40990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A4F68-E8E8-AC4C-B15F-E970D4D1D56D}"/>
              </a:ext>
            </a:extLst>
          </p:cNvPr>
          <p:cNvSpPr/>
          <p:nvPr/>
        </p:nvSpPr>
        <p:spPr>
          <a:xfrm>
            <a:off x="4990089" y="4815446"/>
            <a:ext cx="5656135" cy="1846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All 33 taxa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	Clusters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	Trees for each Clusters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	AMR Genes per Isolate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	(in web interface and FTP &lt; 24 hours 	after submission)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0E06D0-8584-114B-BBF7-069D063BFFFF}"/>
              </a:ext>
            </a:extLst>
          </p:cNvPr>
          <p:cNvCxnSpPr>
            <a:cxnSpLocks/>
          </p:cNvCxnSpPr>
          <p:nvPr/>
        </p:nvCxnSpPr>
        <p:spPr>
          <a:xfrm>
            <a:off x="8746135" y="2484230"/>
            <a:ext cx="0" cy="71616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6A099C9-77AA-1C43-B1A0-F477C68B48D1}"/>
              </a:ext>
            </a:extLst>
          </p:cNvPr>
          <p:cNvSpPr/>
          <p:nvPr/>
        </p:nvSpPr>
        <p:spPr>
          <a:xfrm>
            <a:off x="7444224" y="3443468"/>
            <a:ext cx="2603822" cy="77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AMRFinderPlus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8BDD1E-B934-E84F-8BF5-A41AB72BC93C}"/>
              </a:ext>
            </a:extLst>
          </p:cNvPr>
          <p:cNvCxnSpPr/>
          <p:nvPr/>
        </p:nvCxnSpPr>
        <p:spPr>
          <a:xfrm>
            <a:off x="6692363" y="2484230"/>
            <a:ext cx="673652" cy="71616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7FD93B7-DE87-E645-9F25-6221B613C942}"/>
              </a:ext>
            </a:extLst>
          </p:cNvPr>
          <p:cNvSpPr/>
          <p:nvPr/>
        </p:nvSpPr>
        <p:spPr>
          <a:xfrm>
            <a:off x="2147944" y="3443468"/>
            <a:ext cx="1548871" cy="77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GenBank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EB7B7A-8D55-4A45-A005-D8FD7A368714}"/>
              </a:ext>
            </a:extLst>
          </p:cNvPr>
          <p:cNvCxnSpPr/>
          <p:nvPr/>
        </p:nvCxnSpPr>
        <p:spPr>
          <a:xfrm>
            <a:off x="3901785" y="3821489"/>
            <a:ext cx="656134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D8EA8DE-F2BD-4D8C-BBB7-1E8D8E9116D0}"/>
              </a:ext>
            </a:extLst>
          </p:cNvPr>
          <p:cNvSpPr/>
          <p:nvPr/>
        </p:nvSpPr>
        <p:spPr>
          <a:xfrm>
            <a:off x="288138" y="1359494"/>
            <a:ext cx="1291277" cy="87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Lab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submission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08D19F-E0C5-4685-B23A-5E73CD12C85C}"/>
              </a:ext>
            </a:extLst>
          </p:cNvPr>
          <p:cNvCxnSpPr>
            <a:cxnSpLocks/>
          </p:cNvCxnSpPr>
          <p:nvPr/>
        </p:nvCxnSpPr>
        <p:spPr>
          <a:xfrm flipH="1">
            <a:off x="3188525" y="4623259"/>
            <a:ext cx="1377745" cy="75032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25769E-55BF-4F3D-B3FB-38053CA0FDE3}"/>
              </a:ext>
            </a:extLst>
          </p:cNvPr>
          <p:cNvSpPr/>
          <p:nvPr/>
        </p:nvSpPr>
        <p:spPr>
          <a:xfrm>
            <a:off x="480951" y="4375853"/>
            <a:ext cx="2185059" cy="1603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Rapid reports (on FTP &lt; 60 minutes after submission - select organisms and BioProjects only)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B19EF4-F39D-49CD-9D7B-0088C4A4CF9A}"/>
              </a:ext>
            </a:extLst>
          </p:cNvPr>
          <p:cNvCxnSpPr>
            <a:cxnSpLocks/>
          </p:cNvCxnSpPr>
          <p:nvPr/>
        </p:nvCxnSpPr>
        <p:spPr>
          <a:xfrm>
            <a:off x="8802030" y="4375853"/>
            <a:ext cx="0" cy="40990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8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CF3563-55CC-4C4D-9EE2-0449CE9C4CDA}"/>
              </a:ext>
            </a:extLst>
          </p:cNvPr>
          <p:cNvSpPr txBox="1">
            <a:spLocks/>
          </p:cNvSpPr>
          <p:nvPr/>
        </p:nvSpPr>
        <p:spPr>
          <a:xfrm>
            <a:off x="544285" y="281440"/>
            <a:ext cx="10515600" cy="15651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Helvetica" charset="0"/>
              </a:rPr>
              <a:t>More than 30 different taxa including emerging fungal pathogen 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Helvetica" charset="0"/>
              </a:rPr>
              <a:t>Candida auris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cs typeface="Helvetica" charset="0"/>
              </a:rPr>
              <a:t>&gt; 710,000 isolates in total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/>
              <a:cs typeface="Helvetic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CFD8B-6034-44AA-9CF3-D436BC067F91}"/>
              </a:ext>
            </a:extLst>
          </p:cNvPr>
          <p:cNvSpPr/>
          <p:nvPr/>
        </p:nvSpPr>
        <p:spPr>
          <a:xfrm>
            <a:off x="3933585" y="6053446"/>
            <a:ext cx="5456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https://www.ncbi.nlm.nih.gov/pathogens/organisms/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*links go directly to search results in Isolates Browser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95DB2-98C3-4CDD-9246-16BE0215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0" y="2342407"/>
            <a:ext cx="10996551" cy="3538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D68E405-B176-4630-8A02-FADB78229DB1}"/>
              </a:ext>
            </a:extLst>
          </p:cNvPr>
          <p:cNvSpPr/>
          <p:nvPr/>
        </p:nvSpPr>
        <p:spPr>
          <a:xfrm>
            <a:off x="8063345" y="3681351"/>
            <a:ext cx="409699" cy="34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9485D2-9DCC-430B-B136-D1B9D40465CE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6662057" y="2016433"/>
            <a:ext cx="1461287" cy="1715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86F32C-0791-4B7C-A4F3-044BC66BFABE}"/>
              </a:ext>
            </a:extLst>
          </p:cNvPr>
          <p:cNvSpPr txBox="1"/>
          <p:nvPr/>
        </p:nvSpPr>
        <p:spPr>
          <a:xfrm>
            <a:off x="4257336" y="1681521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new isolates added since last publication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69AA4B-A58D-4E39-8B46-C49ACA295821}"/>
              </a:ext>
            </a:extLst>
          </p:cNvPr>
          <p:cNvSpPr/>
          <p:nvPr/>
        </p:nvSpPr>
        <p:spPr>
          <a:xfrm>
            <a:off x="8896589" y="3681351"/>
            <a:ext cx="409699" cy="34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7DE455-3007-40AF-9194-C597197F29B8}"/>
              </a:ext>
            </a:extLst>
          </p:cNvPr>
          <p:cNvSpPr/>
          <p:nvPr/>
        </p:nvSpPr>
        <p:spPr>
          <a:xfrm>
            <a:off x="10098475" y="3681351"/>
            <a:ext cx="409699" cy="34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ADC20A-005D-4C13-B2E6-3B69428C777C}"/>
              </a:ext>
            </a:extLst>
          </p:cNvPr>
          <p:cNvCxnSpPr>
            <a:endCxn id="10" idx="2"/>
          </p:cNvCxnSpPr>
          <p:nvPr/>
        </p:nvCxnSpPr>
        <p:spPr>
          <a:xfrm>
            <a:off x="8479967" y="3853543"/>
            <a:ext cx="4166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33EBFE-6454-4CAB-AAB3-056C854F9C47}"/>
              </a:ext>
            </a:extLst>
          </p:cNvPr>
          <p:cNvCxnSpPr/>
          <p:nvPr/>
        </p:nvCxnSpPr>
        <p:spPr>
          <a:xfrm>
            <a:off x="9306288" y="3853543"/>
            <a:ext cx="7921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1060E5-BE53-4779-B844-A9879F5E3557}"/>
              </a:ext>
            </a:extLst>
          </p:cNvPr>
          <p:cNvSpPr txBox="1"/>
          <p:nvPr/>
        </p:nvSpPr>
        <p:spPr>
          <a:xfrm>
            <a:off x="9091183" y="1626143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split between clinical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and environmental isolates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215EC8-5378-4F5D-8678-5C53B1DA55CA}"/>
              </a:ext>
            </a:extLst>
          </p:cNvPr>
          <p:cNvCxnSpPr/>
          <p:nvPr/>
        </p:nvCxnSpPr>
        <p:spPr>
          <a:xfrm flipV="1">
            <a:off x="9215252" y="2272474"/>
            <a:ext cx="433449" cy="14088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F39E3C-5752-40D9-B681-BD105CB2A60C}"/>
              </a:ext>
            </a:extLst>
          </p:cNvPr>
          <p:cNvCxnSpPr>
            <a:cxnSpLocks/>
            <a:stCxn id="11" idx="7"/>
            <a:endCxn id="16" idx="2"/>
          </p:cNvCxnSpPr>
          <p:nvPr/>
        </p:nvCxnSpPr>
        <p:spPr>
          <a:xfrm flipV="1">
            <a:off x="10448175" y="2272474"/>
            <a:ext cx="56216" cy="14593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1366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CBI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BC"/>
      </a:accent1>
      <a:accent2>
        <a:srgbClr val="AEB0B5"/>
      </a:accent2>
      <a:accent3>
        <a:srgbClr val="00A6D2"/>
      </a:accent3>
      <a:accent4>
        <a:srgbClr val="981B1E"/>
      </a:accent4>
      <a:accent5>
        <a:srgbClr val="002455"/>
      </a:accent5>
      <a:accent6>
        <a:srgbClr val="2E8540"/>
      </a:accent6>
      <a:hlink>
        <a:srgbClr val="0563C1"/>
      </a:hlink>
      <a:folHlink>
        <a:srgbClr val="954F72"/>
      </a:folHlink>
    </a:clrScheme>
    <a:fontScheme name="Custom 1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bi_presentation_light_2018-final3" id="{98D4A0B7-E0BF-164B-A57A-F4BCD23BECE7}" vid="{3CA3D7C7-A90F-314B-994C-EF26FE2F6E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2435</Words>
  <Application>Microsoft Office PowerPoint</Application>
  <PresentationFormat>Widescreen</PresentationFormat>
  <Paragraphs>441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Abadi</vt:lpstr>
      <vt:lpstr>Arial</vt:lpstr>
      <vt:lpstr>Calibri</vt:lpstr>
      <vt:lpstr>Gill Sans MT</vt:lpstr>
      <vt:lpstr>Helvetica Neue</vt:lpstr>
      <vt:lpstr>1_Office Theme</vt:lpstr>
      <vt:lpstr>ASM NGS Pre Conference NCBI Workshop Background Information - Part 4: Pathogen Detection</vt:lpstr>
      <vt:lpstr>4. NCBI Pathogen Detection</vt:lpstr>
      <vt:lpstr>PowerPoint Presentation</vt:lpstr>
      <vt:lpstr>PowerPoint Presentation</vt:lpstr>
      <vt:lpstr>PowerPoint Presentation</vt:lpstr>
      <vt:lpstr>PowerPoint Presentation</vt:lpstr>
      <vt:lpstr>Analysis goals of current pipeline</vt:lpstr>
      <vt:lpstr>Pathogen Detection Pipeline (basics)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AMR Informatics AMRFinderPlus Uses a Curated Database, HMMs, and BLAST to Identify AMR genes and point mutations plus…</vt:lpstr>
      <vt:lpstr>PowerPoint Presentation</vt:lpstr>
      <vt:lpstr>PowerPoint Presentation</vt:lpstr>
      <vt:lpstr>PowerPoint Presentation</vt:lpstr>
      <vt:lpstr>MicroBIGG-E: Cross-browser selection</vt:lpstr>
      <vt:lpstr>MicroBIGG-E: Finding Genes on the Same Contig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ASM NGS Pre Conference NCBI Workshop Background Information - Part 4: Pathogen Detection</dc:title>
  <dc:creator>Klimke, Bill (NIH/NLM/NCBI) [E]</dc:creator>
  <cp:lastModifiedBy>Klimke, Bill (NIH/NLM/NCBI) [E]</cp:lastModifiedBy>
  <cp:revision>1</cp:revision>
  <dcterms:created xsi:type="dcterms:W3CDTF">2020-12-02T22:31:58Z</dcterms:created>
  <dcterms:modified xsi:type="dcterms:W3CDTF">2020-12-02T22:34:20Z</dcterms:modified>
</cp:coreProperties>
</file>